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60" r:id="rId4"/>
  </p:sldMasterIdLst>
  <p:notesMasterIdLst>
    <p:notesMasterId r:id="rId30"/>
  </p:notesMasterIdLst>
  <p:sldIdLst>
    <p:sldId id="278" r:id="rId5"/>
    <p:sldId id="279" r:id="rId6"/>
    <p:sldId id="392" r:id="rId7"/>
    <p:sldId id="391" r:id="rId8"/>
    <p:sldId id="290" r:id="rId9"/>
    <p:sldId id="390" r:id="rId10"/>
    <p:sldId id="383" r:id="rId11"/>
    <p:sldId id="380" r:id="rId12"/>
    <p:sldId id="393" r:id="rId13"/>
    <p:sldId id="384" r:id="rId14"/>
    <p:sldId id="385" r:id="rId15"/>
    <p:sldId id="386" r:id="rId16"/>
    <p:sldId id="387" r:id="rId17"/>
    <p:sldId id="388" r:id="rId18"/>
    <p:sldId id="394" r:id="rId19"/>
    <p:sldId id="389" r:id="rId20"/>
    <p:sldId id="304" r:id="rId21"/>
    <p:sldId id="438" r:id="rId22"/>
    <p:sldId id="302" r:id="rId23"/>
    <p:sldId id="395" r:id="rId24"/>
    <p:sldId id="428" r:id="rId25"/>
    <p:sldId id="434" r:id="rId26"/>
    <p:sldId id="433" r:id="rId27"/>
    <p:sldId id="435" r:id="rId28"/>
    <p:sldId id="436"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Cambria Math" panose="02040503050406030204" pitchFamily="18" charset="0"/>
      <p:regular r:id="rId35"/>
    </p:embeddedFont>
    <p:embeddedFont>
      <p:font typeface="Open Sans" panose="020B0606030504020204" pitchFamily="34" charset="0"/>
      <p:regular r:id="rId36"/>
      <p:bold r:id="rId37"/>
      <p:italic r:id="rId38"/>
      <p:boldItalic r:id="rId39"/>
    </p:embeddedFont>
    <p:embeddedFont>
      <p:font typeface="Open Sans Light" panose="020B0306030504020204" pitchFamily="34" charset="0"/>
      <p:regular r:id="rId40"/>
      <p:bold r:id="rId41"/>
      <p:italic r:id="rId42"/>
      <p:boldItalic r:id="rId43"/>
    </p:embeddedFont>
    <p:embeddedFont>
      <p:font typeface="Open Sans SemiBold" panose="020B0706030804020204" pitchFamily="34" charset="0"/>
      <p:regular r:id="rId44"/>
      <p:bold r:id="rId45"/>
      <p:italic r:id="rId46"/>
      <p:boldItalic r:id="rId47"/>
    </p:embeddedFont>
  </p:embeddedFontLst>
  <p:defaultText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1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92" autoAdjust="0"/>
    <p:restoredTop sz="74000" autoAdjust="0"/>
  </p:normalViewPr>
  <p:slideViewPr>
    <p:cSldViewPr snapToGrid="0">
      <p:cViewPr>
        <p:scale>
          <a:sx n="94" d="100"/>
          <a:sy n="94" d="100"/>
        </p:scale>
        <p:origin x="1064"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gif>
</file>

<file path=ppt/media/image28.png>
</file>

<file path=ppt/media/image29.jpeg>
</file>

<file path=ppt/media/image29.png>
</file>

<file path=ppt/media/image3.png>
</file>

<file path=ppt/media/image30.png>
</file>

<file path=ppt/media/image31.png>
</file>

<file path=ppt/media/image4.svg>
</file>

<file path=ppt/media/image5.png>
</file>

<file path=ppt/media/image6.svg>
</file>

<file path=ppt/media/image7.pn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FFBDD7-A652-3445-A411-AC6297B6EDB0}" type="datetimeFigureOut">
              <a:rPr lang="en-US"/>
              <a:t>11/17/2023</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AE5163-76D6-0846-B4A7-CD6FB6DB9683}" type="slidenum">
              <a:rPr/>
              <a:t>‹#›</a:t>
            </a:fld>
            <a:endParaRPr lang="nl-NL"/>
          </a:p>
        </p:txBody>
      </p:sp>
    </p:spTree>
    <p:extLst>
      <p:ext uri="{BB962C8B-B14F-4D97-AF65-F5344CB8AC3E}">
        <p14:creationId xmlns:p14="http://schemas.microsoft.com/office/powerpoint/2010/main" val="2417971740"/>
      </p:ext>
    </p:extLst>
  </p:cSld>
  <p:clrMap bg1="lt1" tx1="dk1" bg2="lt2" tx2="dk2" accent1="accent1" accent2="accent2" accent3="accent3" accent4="accent4" accent5="accent5" accent6="accent6" hlink="hlink" folHlink="folHlink"/>
  <p:notesStyle>
    <a:lvl1pPr marL="0" algn="l" defTabSz="685663" rtl="0" eaLnBrk="1" latinLnBrk="0" hangingPunct="1">
      <a:defRPr sz="900" kern="1200">
        <a:solidFill>
          <a:schemeClr val="tx1"/>
        </a:solidFill>
        <a:latin typeface="+mn-lt"/>
        <a:ea typeface="+mn-ea"/>
        <a:cs typeface="+mn-cs"/>
      </a:defRPr>
    </a:lvl1pPr>
    <a:lvl2pPr marL="342831" algn="l" defTabSz="685663" rtl="0" eaLnBrk="1" latinLnBrk="0" hangingPunct="1">
      <a:defRPr sz="900" kern="1200">
        <a:solidFill>
          <a:schemeClr val="tx1"/>
        </a:solidFill>
        <a:latin typeface="+mn-lt"/>
        <a:ea typeface="+mn-ea"/>
        <a:cs typeface="+mn-cs"/>
      </a:defRPr>
    </a:lvl2pPr>
    <a:lvl3pPr marL="685663" algn="l" defTabSz="685663" rtl="0" eaLnBrk="1" latinLnBrk="0" hangingPunct="1">
      <a:defRPr sz="900" kern="1200">
        <a:solidFill>
          <a:schemeClr val="tx1"/>
        </a:solidFill>
        <a:latin typeface="+mn-lt"/>
        <a:ea typeface="+mn-ea"/>
        <a:cs typeface="+mn-cs"/>
      </a:defRPr>
    </a:lvl3pPr>
    <a:lvl4pPr marL="1028494" algn="l" defTabSz="685663" rtl="0" eaLnBrk="1" latinLnBrk="0" hangingPunct="1">
      <a:defRPr sz="900" kern="1200">
        <a:solidFill>
          <a:schemeClr val="tx1"/>
        </a:solidFill>
        <a:latin typeface="+mn-lt"/>
        <a:ea typeface="+mn-ea"/>
        <a:cs typeface="+mn-cs"/>
      </a:defRPr>
    </a:lvl4pPr>
    <a:lvl5pPr marL="1371326" algn="l" defTabSz="685663" rtl="0" eaLnBrk="1" latinLnBrk="0" hangingPunct="1">
      <a:defRPr sz="900" kern="1200">
        <a:solidFill>
          <a:schemeClr val="tx1"/>
        </a:solidFill>
        <a:latin typeface="+mn-lt"/>
        <a:ea typeface="+mn-ea"/>
        <a:cs typeface="+mn-cs"/>
      </a:defRPr>
    </a:lvl5pPr>
    <a:lvl6pPr marL="1714157" algn="l" defTabSz="685663" rtl="0" eaLnBrk="1" latinLnBrk="0" hangingPunct="1">
      <a:defRPr sz="900" kern="1200">
        <a:solidFill>
          <a:schemeClr val="tx1"/>
        </a:solidFill>
        <a:latin typeface="+mn-lt"/>
        <a:ea typeface="+mn-ea"/>
        <a:cs typeface="+mn-cs"/>
      </a:defRPr>
    </a:lvl6pPr>
    <a:lvl7pPr marL="2056989" algn="l" defTabSz="685663" rtl="0" eaLnBrk="1" latinLnBrk="0" hangingPunct="1">
      <a:defRPr sz="900" kern="1200">
        <a:solidFill>
          <a:schemeClr val="tx1"/>
        </a:solidFill>
        <a:latin typeface="+mn-lt"/>
        <a:ea typeface="+mn-ea"/>
        <a:cs typeface="+mn-cs"/>
      </a:defRPr>
    </a:lvl7pPr>
    <a:lvl8pPr marL="2399820" algn="l" defTabSz="685663" rtl="0" eaLnBrk="1" latinLnBrk="0" hangingPunct="1">
      <a:defRPr sz="900" kern="1200">
        <a:solidFill>
          <a:schemeClr val="tx1"/>
        </a:solidFill>
        <a:latin typeface="+mn-lt"/>
        <a:ea typeface="+mn-ea"/>
        <a:cs typeface="+mn-cs"/>
      </a:defRPr>
    </a:lvl8pPr>
    <a:lvl9pPr marL="2742651" algn="l" defTabSz="68566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khronos.org/opengl/wiki/Framebuffer_Object"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www.khronos.org/opengl/wiki/Depth_Test" TargetMode="External"/><Relationship Id="rId5" Type="http://schemas.openxmlformats.org/officeDocument/2006/relationships/hyperlink" Target="https://www.khronos.org/opengl/wiki/Stencil_Test" TargetMode="External"/><Relationship Id="rId4" Type="http://schemas.openxmlformats.org/officeDocument/2006/relationships/hyperlink" Target="https://www.khronos.org/opengl/wiki/Scissor_Test"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51AE5163-76D6-0846-B4A7-CD6FB6DB9683}" type="slidenum">
              <a:rPr lang="en-NL" smtClean="0"/>
              <a:t>14</a:t>
            </a:fld>
            <a:endParaRPr lang="en-NL"/>
          </a:p>
        </p:txBody>
      </p:sp>
    </p:spTree>
    <p:extLst>
      <p:ext uri="{BB962C8B-B14F-4D97-AF65-F5344CB8AC3E}">
        <p14:creationId xmlns:p14="http://schemas.microsoft.com/office/powerpoint/2010/main" val="2768673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202122"/>
                </a:solidFill>
                <a:effectLst/>
                <a:latin typeface="Arial" panose="020B0604020202020204" pitchFamily="34" charset="0"/>
              </a:rPr>
              <a:t>Pixel ownership test: Fails if the fragment's pixel is not "owned" by OpenGL (if another window is overlapping with the GL window). Always passes when using a </a:t>
            </a:r>
            <a:r>
              <a:rPr lang="en-US" b="0" i="0" u="none" strike="noStrike" dirty="0">
                <a:solidFill>
                  <a:srgbClr val="0645AD"/>
                </a:solidFill>
                <a:effectLst/>
                <a:latin typeface="Arial" panose="020B0604020202020204" pitchFamily="34" charset="0"/>
                <a:hlinkClick r:id="rId3" tooltip="Framebuffer Object"/>
              </a:rPr>
              <a:t>Framebuffer Object</a:t>
            </a:r>
            <a:r>
              <a:rPr lang="en-US" b="0" i="0" dirty="0">
                <a:solidFill>
                  <a:srgbClr val="202122"/>
                </a:solidFill>
                <a:effectLst/>
                <a:latin typeface="Arial" panose="020B0604020202020204" pitchFamily="34" charset="0"/>
              </a:rPr>
              <a:t>. Failure means that the pixel contains undefined values.</a:t>
            </a:r>
          </a:p>
          <a:p>
            <a:pPr algn="l">
              <a:buFont typeface="Arial" panose="020B0604020202020204" pitchFamily="34" charset="0"/>
              <a:buChar char="•"/>
            </a:pPr>
            <a:r>
              <a:rPr lang="en-US" b="0" i="0" u="none" strike="noStrike" dirty="0">
                <a:solidFill>
                  <a:srgbClr val="0645AD"/>
                </a:solidFill>
                <a:effectLst/>
                <a:latin typeface="Arial" panose="020B0604020202020204" pitchFamily="34" charset="0"/>
                <a:hlinkClick r:id="rId4" tooltip="Scissor Test"/>
              </a:rPr>
              <a:t>Scissor Test</a:t>
            </a:r>
            <a:r>
              <a:rPr lang="en-US" b="0" i="0" dirty="0">
                <a:solidFill>
                  <a:srgbClr val="202122"/>
                </a:solidFill>
                <a:effectLst/>
                <a:latin typeface="Arial" panose="020B0604020202020204" pitchFamily="34" charset="0"/>
              </a:rPr>
              <a:t>: When enabled, the test fails if the fragment's pixel lies outside of a specified rectangle of the screen.</a:t>
            </a:r>
          </a:p>
          <a:p>
            <a:pPr algn="l">
              <a:buFont typeface="Arial" panose="020B0604020202020204" pitchFamily="34" charset="0"/>
              <a:buChar char="•"/>
            </a:pPr>
            <a:r>
              <a:rPr lang="en-US" b="0" i="0" u="none" strike="noStrike" dirty="0">
                <a:solidFill>
                  <a:srgbClr val="0645AD"/>
                </a:solidFill>
                <a:effectLst/>
                <a:latin typeface="Arial" panose="020B0604020202020204" pitchFamily="34" charset="0"/>
                <a:hlinkClick r:id="rId5" tooltip="Stencil Test"/>
              </a:rPr>
              <a:t>Stencil Test</a:t>
            </a:r>
            <a:r>
              <a:rPr lang="en-US" b="0" i="0" dirty="0">
                <a:solidFill>
                  <a:srgbClr val="202122"/>
                </a:solidFill>
                <a:effectLst/>
                <a:latin typeface="Arial" panose="020B0604020202020204" pitchFamily="34" charset="0"/>
              </a:rPr>
              <a:t>: When enabled, the test fails if the stencil value provided by the test does not compare as the user specifies against the stencil value from the underlying sample in the stencil buffer. Note that the stencil value in the framebuffer can still be modified even if the stencil test fails (and even if the depth test fails).</a:t>
            </a:r>
          </a:p>
          <a:p>
            <a:pPr algn="l">
              <a:buFont typeface="Arial" panose="020B0604020202020204" pitchFamily="34" charset="0"/>
              <a:buChar char="•"/>
            </a:pPr>
            <a:r>
              <a:rPr lang="en-US" b="0" i="0" u="none" strike="noStrike" dirty="0">
                <a:solidFill>
                  <a:srgbClr val="0645AD"/>
                </a:solidFill>
                <a:effectLst/>
                <a:latin typeface="Arial" panose="020B0604020202020204" pitchFamily="34" charset="0"/>
                <a:hlinkClick r:id="rId6" tooltip="Depth Test"/>
              </a:rPr>
              <a:t>Depth Test</a:t>
            </a:r>
            <a:r>
              <a:rPr lang="en-US" b="0" i="0" dirty="0">
                <a:solidFill>
                  <a:srgbClr val="202122"/>
                </a:solidFill>
                <a:effectLst/>
                <a:latin typeface="Arial" panose="020B0604020202020204" pitchFamily="34" charset="0"/>
              </a:rPr>
              <a:t>: When enabled, the test fails if the fragment's depth does not compare as the user specifies against the depth value from the underlying sample in the depth buffer.</a:t>
            </a:r>
          </a:p>
          <a:p>
            <a:endParaRPr lang="en-NL" dirty="0"/>
          </a:p>
        </p:txBody>
      </p:sp>
      <p:sp>
        <p:nvSpPr>
          <p:cNvPr id="4" name="Slide Number Placeholder 3"/>
          <p:cNvSpPr>
            <a:spLocks noGrp="1"/>
          </p:cNvSpPr>
          <p:nvPr>
            <p:ph type="sldNum" sz="quarter" idx="5"/>
          </p:nvPr>
        </p:nvSpPr>
        <p:spPr/>
        <p:txBody>
          <a:bodyPr/>
          <a:lstStyle/>
          <a:p>
            <a:fld id="{51AE5163-76D6-0846-B4A7-CD6FB6DB9683}" type="slidenum">
              <a:rPr lang="en-NL" smtClean="0"/>
              <a:t>15</a:t>
            </a:fld>
            <a:endParaRPr lang="en-NL"/>
          </a:p>
        </p:txBody>
      </p:sp>
    </p:spTree>
    <p:extLst>
      <p:ext uri="{BB962C8B-B14F-4D97-AF65-F5344CB8AC3E}">
        <p14:creationId xmlns:p14="http://schemas.microsoft.com/office/powerpoint/2010/main" val="1287019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8EAED"/>
                </a:solidFill>
                <a:effectLst/>
                <a:latin typeface="Google Sans"/>
              </a:rPr>
              <a:t>8 bits = 1 byte. 1,024 bytes = 1 kilobyte. 1,024 kilobytes = 1 megabyte. </a:t>
            </a:r>
            <a:r>
              <a:rPr lang="en-US" b="0" i="0" dirty="0">
                <a:solidFill>
                  <a:srgbClr val="E2EEFF"/>
                </a:solidFill>
                <a:effectLst/>
                <a:latin typeface="Google Sans"/>
              </a:rPr>
              <a:t>1,024 megabytes = 1 gigabyte for storage, but base 10 for transfer</a:t>
            </a:r>
            <a:endParaRPr lang="en-NL" dirty="0"/>
          </a:p>
        </p:txBody>
      </p:sp>
      <p:sp>
        <p:nvSpPr>
          <p:cNvPr id="4" name="Slide Number Placeholder 3"/>
          <p:cNvSpPr>
            <a:spLocks noGrp="1"/>
          </p:cNvSpPr>
          <p:nvPr>
            <p:ph type="sldNum" sz="quarter" idx="5"/>
          </p:nvPr>
        </p:nvSpPr>
        <p:spPr/>
        <p:txBody>
          <a:bodyPr/>
          <a:lstStyle/>
          <a:p>
            <a:fld id="{51AE5163-76D6-0846-B4A7-CD6FB6DB9683}" type="slidenum">
              <a:rPr lang="en-NL" smtClean="0"/>
              <a:t>22</a:t>
            </a:fld>
            <a:endParaRPr lang="en-NL"/>
          </a:p>
        </p:txBody>
      </p:sp>
    </p:spTree>
    <p:extLst>
      <p:ext uri="{BB962C8B-B14F-4D97-AF65-F5344CB8AC3E}">
        <p14:creationId xmlns:p14="http://schemas.microsoft.com/office/powerpoint/2010/main" val="2352046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51AE5163-76D6-0846-B4A7-CD6FB6DB9683}" type="slidenum">
              <a:rPr lang="en-NL" smtClean="0"/>
              <a:t>25</a:t>
            </a:fld>
            <a:endParaRPr lang="en-NL"/>
          </a:p>
        </p:txBody>
      </p:sp>
    </p:spTree>
    <p:extLst>
      <p:ext uri="{BB962C8B-B14F-4D97-AF65-F5344CB8AC3E}">
        <p14:creationId xmlns:p14="http://schemas.microsoft.com/office/powerpoint/2010/main" val="132339264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microsoft.com/office/2007/relationships/hdphoto" Target="../media/hdphoto1.wdp"/></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2.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3.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8.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microsoft.com/office/2007/relationships/hdphoto" Target="../media/hdphoto1.wdp"/></Relationships>
</file>

<file path=ppt/slideLayouts/_rels/slideLayout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1.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AB4C103-5469-954E-8BF5-7BFB409CA964}"/>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907060"/>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3000" y="1077914"/>
            <a:ext cx="7089900" cy="1099852"/>
          </a:xfrm>
        </p:spPr>
        <p:txBody>
          <a:bodyPr anchor="t" anchorCtr="0"/>
          <a:lstStyle>
            <a:lvl1pPr algn="l">
              <a:lnSpc>
                <a:spcPts val="3800"/>
              </a:lnSpc>
              <a:defRPr sz="3800" b="0" i="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 </a:t>
            </a:r>
            <a:br>
              <a:rPr lang="en-GB" noProof="0"/>
            </a:br>
            <a:r>
              <a:rPr lang="en-GB" noProof="0"/>
              <a:t>up to two lines</a:t>
            </a:r>
          </a:p>
        </p:txBody>
      </p:sp>
      <p:sp>
        <p:nvSpPr>
          <p:cNvPr id="3" name="Subtitle 2"/>
          <p:cNvSpPr>
            <a:spLocks noGrp="1"/>
          </p:cNvSpPr>
          <p:nvPr>
            <p:ph type="subTitle" idx="1" hasCustomPrompt="1"/>
          </p:nvPr>
        </p:nvSpPr>
        <p:spPr>
          <a:xfrm>
            <a:off x="872999" y="2177765"/>
            <a:ext cx="7089901"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606506"/>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681119"/>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79763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96425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1" name="Graphic 10">
            <a:extLst>
              <a:ext uri="{FF2B5EF4-FFF2-40B4-BE49-F238E27FC236}">
                <a16:creationId xmlns:a16="http://schemas.microsoft.com/office/drawing/2014/main" id="{A256CAB5-E399-6F4E-B8E7-5B247BC90B9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908800" y="4571992"/>
            <a:ext cx="1294295" cy="53191"/>
          </a:xfrm>
          <a:prstGeom prst="rect">
            <a:avLst/>
          </a:prstGeom>
        </p:spPr>
      </p:pic>
      <p:pic>
        <p:nvPicPr>
          <p:cNvPr id="18" name="Graphic 17">
            <a:extLst>
              <a:ext uri="{FF2B5EF4-FFF2-40B4-BE49-F238E27FC236}">
                <a16:creationId xmlns:a16="http://schemas.microsoft.com/office/drawing/2014/main" id="{58F7A2AE-674E-49E8-9410-1A169F2102B7}"/>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7918450" y="4739979"/>
            <a:ext cx="1003678" cy="324145"/>
          </a:xfrm>
          <a:prstGeom prst="rect">
            <a:avLst/>
          </a:prstGeom>
        </p:spPr>
      </p:pic>
      <p:pic>
        <p:nvPicPr>
          <p:cNvPr id="21" name="Picture 20" descr="Shape&#10;&#10;Description automatically generated with medium confidence">
            <a:extLst>
              <a:ext uri="{FF2B5EF4-FFF2-40B4-BE49-F238E27FC236}">
                <a16:creationId xmlns:a16="http://schemas.microsoft.com/office/drawing/2014/main" id="{E4BE345E-6403-48E2-B49B-F714926B3218}"/>
              </a:ext>
            </a:extLst>
          </p:cNvPr>
          <p:cNvPicPr>
            <a:picLocks noChangeAspect="1"/>
          </p:cNvPicPr>
          <p:nvPr userDrawn="1"/>
        </p:nvPicPr>
        <p:blipFill>
          <a:blip r:embed="rId8">
            <a:extLst>
              <a:ext uri="{BEBA8EAE-BF5A-486C-A8C5-ECC9F3942E4B}">
                <a14:imgProps xmlns:a14="http://schemas.microsoft.com/office/drawing/2010/main">
                  <a14:imgLayer r:embed="rId9">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584647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title with image">
    <p:bg>
      <p:bgPr>
        <a:solidFill>
          <a:srgbClr val="E2F1FC"/>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5B5A68A-9A48-0C46-91C7-C3832C2BA3B9}"/>
              </a:ext>
            </a:extLst>
          </p:cNvPr>
          <p:cNvPicPr>
            <a:picLocks noChangeAspect="1"/>
          </p:cNvPicPr>
          <p:nvPr userDrawn="1"/>
        </p:nvPicPr>
        <p:blipFill>
          <a:blip r:embed="rId2"/>
          <a:stretch>
            <a:fillRect/>
          </a:stretch>
        </p:blipFill>
        <p:spPr>
          <a:xfrm>
            <a:off x="2629" y="0"/>
            <a:ext cx="9141372" cy="5143500"/>
          </a:xfrm>
          <a:prstGeom prst="rect">
            <a:avLst/>
          </a:prstGeom>
        </p:spPr>
      </p:pic>
      <p:pic>
        <p:nvPicPr>
          <p:cNvPr id="15" name="Picture 14">
            <a:extLst>
              <a:ext uri="{FF2B5EF4-FFF2-40B4-BE49-F238E27FC236}">
                <a16:creationId xmlns:a16="http://schemas.microsoft.com/office/drawing/2014/main" id="{7249B4CB-FF61-9949-9B6C-2C1DB8CC14DB}"/>
              </a:ext>
            </a:extLst>
          </p:cNvPr>
          <p:cNvPicPr>
            <a:picLocks noChangeAspect="1"/>
          </p:cNvPicPr>
          <p:nvPr userDrawn="1"/>
        </p:nvPicPr>
        <p:blipFill>
          <a:blip r:embed="rId2"/>
          <a:stretch>
            <a:fillRect/>
          </a:stretch>
        </p:blipFill>
        <p:spPr>
          <a:xfrm>
            <a:off x="2629"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9"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E8B5BBBC-48DE-D445-8E65-4EA81EBCA951}"/>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3"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0">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18" name="Graphic 17">
            <a:extLst>
              <a:ext uri="{FF2B5EF4-FFF2-40B4-BE49-F238E27FC236}">
                <a16:creationId xmlns:a16="http://schemas.microsoft.com/office/drawing/2014/main" id="{E883FA30-23F4-4BEC-857C-0B47F592323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20" name="Picture 19" descr="Shape&#10;&#10;Description automatically generated with medium confidence">
            <a:extLst>
              <a:ext uri="{FF2B5EF4-FFF2-40B4-BE49-F238E27FC236}">
                <a16:creationId xmlns:a16="http://schemas.microsoft.com/office/drawing/2014/main" id="{A57FA2B1-9A8F-48FE-A991-8463D620F395}"/>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3785411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with images">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95F6850-D164-254A-8860-8A551BA94413}"/>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70000" y="1077746"/>
            <a:ext cx="3402000"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Content Placeholder 2">
            <a:extLst>
              <a:ext uri="{FF2B5EF4-FFF2-40B4-BE49-F238E27FC236}">
                <a16:creationId xmlns:a16="http://schemas.microsoft.com/office/drawing/2014/main" id="{EF248606-2954-9F46-8105-2E84A6CBB096}"/>
              </a:ext>
            </a:extLst>
          </p:cNvPr>
          <p:cNvSpPr>
            <a:spLocks noGrp="1"/>
          </p:cNvSpPr>
          <p:nvPr>
            <p:ph sz="quarter" idx="18" hasCustomPrompt="1"/>
          </p:nvPr>
        </p:nvSpPr>
        <p:spPr>
          <a:xfrm>
            <a:off x="4752582" y="1082227"/>
            <a:ext cx="3419868"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1" name="Straight Connector 10">
            <a:extLst>
              <a:ext uri="{FF2B5EF4-FFF2-40B4-BE49-F238E27FC236}">
                <a16:creationId xmlns:a16="http://schemas.microsoft.com/office/drawing/2014/main" id="{94920172-B76C-5A46-A28E-06AEF38BC383}"/>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5" name="Graphic 14">
            <a:extLst>
              <a:ext uri="{FF2B5EF4-FFF2-40B4-BE49-F238E27FC236}">
                <a16:creationId xmlns:a16="http://schemas.microsoft.com/office/drawing/2014/main" id="{17C79A51-BEF0-4DE2-8A0D-E2139B6B4E7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7" name="Picture 16" descr="Shape&#10;&#10;Description automatically generated with medium confidence">
            <a:extLst>
              <a:ext uri="{FF2B5EF4-FFF2-40B4-BE49-F238E27FC236}">
                <a16:creationId xmlns:a16="http://schemas.microsoft.com/office/drawing/2014/main" id="{0D9FC1A6-2635-47DD-A445-CE476C4E99EA}"/>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783600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with images">
    <p:bg>
      <p:bgPr>
        <a:solidFill>
          <a:srgbClr val="E2F1FC"/>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894DD4A-E7E6-894A-B2D9-916BA6F7F52C}"/>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lvl1pPr>
              <a:defRPr sz="3800"/>
            </a:lvl1p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8" y="1484484"/>
            <a:ext cx="3402013"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Content Placeholder 7">
            <a:extLst>
              <a:ext uri="{FF2B5EF4-FFF2-40B4-BE49-F238E27FC236}">
                <a16:creationId xmlns:a16="http://schemas.microsoft.com/office/drawing/2014/main" id="{9FC1C21E-5DEB-2142-BD20-E336637C0EB9}"/>
              </a:ext>
            </a:extLst>
          </p:cNvPr>
          <p:cNvSpPr>
            <a:spLocks noGrp="1"/>
          </p:cNvSpPr>
          <p:nvPr>
            <p:ph sz="quarter" idx="15" hasCustomPrompt="1"/>
          </p:nvPr>
        </p:nvSpPr>
        <p:spPr>
          <a:xfrm>
            <a:off x="4751388" y="1484484"/>
            <a:ext cx="3420269"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3" name="Straight Connector 12">
            <a:extLst>
              <a:ext uri="{FF2B5EF4-FFF2-40B4-BE49-F238E27FC236}">
                <a16:creationId xmlns:a16="http://schemas.microsoft.com/office/drawing/2014/main" id="{ACFACFB4-7665-FA4B-83A4-18C18AAF7A4B}"/>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4"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sp>
        <p:nvSpPr>
          <p:cNvPr id="15"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20" name="Graphic 19">
            <a:extLst>
              <a:ext uri="{FF2B5EF4-FFF2-40B4-BE49-F238E27FC236}">
                <a16:creationId xmlns:a16="http://schemas.microsoft.com/office/drawing/2014/main" id="{C08473B7-0FEB-4A1C-9A52-8A4CEFB7382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22" name="Picture 21" descr="Shape&#10;&#10;Description automatically generated with medium confidence">
            <a:extLst>
              <a:ext uri="{FF2B5EF4-FFF2-40B4-BE49-F238E27FC236}">
                <a16:creationId xmlns:a16="http://schemas.microsoft.com/office/drawing/2014/main" id="{1261C6E3-E36D-4335-AA46-7AEB3CF36591}"/>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5880638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page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EBFCD3-97D1-F848-9EEF-F9935718C6B0}"/>
              </a:ext>
            </a:extLst>
          </p:cNvPr>
          <p:cNvPicPr>
            <a:picLocks noChangeAspect="1"/>
          </p:cNvPicPr>
          <p:nvPr userDrawn="1"/>
        </p:nvPicPr>
        <p:blipFill>
          <a:blip r:embed="rId3"/>
          <a:stretch>
            <a:fillRect/>
          </a:stretch>
        </p:blipFill>
        <p:spPr>
          <a:xfrm>
            <a:off x="2628" y="0"/>
            <a:ext cx="9141372" cy="5143500"/>
          </a:xfrm>
          <a:prstGeom prst="rect">
            <a:avLst/>
          </a:prstGeom>
        </p:spPr>
      </p:pic>
      <p:sp>
        <p:nvSpPr>
          <p:cNvPr id="6"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9" name="Graphic 8">
            <a:extLst>
              <a:ext uri="{FF2B5EF4-FFF2-40B4-BE49-F238E27FC236}">
                <a16:creationId xmlns:a16="http://schemas.microsoft.com/office/drawing/2014/main" id="{E36E55D8-DA60-454B-9916-9665C29F979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2" name="Picture 11" descr="Shape&#10;&#10;Description automatically generated with medium confidence">
            <a:extLst>
              <a:ext uri="{FF2B5EF4-FFF2-40B4-BE49-F238E27FC236}">
                <a16:creationId xmlns:a16="http://schemas.microsoft.com/office/drawing/2014/main" id="{008D6407-3DA9-4966-BEF7-DABDC60FBCF3}"/>
              </a:ext>
            </a:extLst>
          </p:cNvPr>
          <p:cNvPicPr>
            <a:picLocks noChangeAspect="1"/>
          </p:cNvPicPr>
          <p:nvPr userDrawn="1"/>
        </p:nvPicPr>
        <p:blipFill>
          <a:blip r:embed="rId6">
            <a:extLst>
              <a:ext uri="{BEBA8EAE-BF5A-486C-A8C5-ECC9F3942E4B}">
                <a14:imgProps xmlns:a14="http://schemas.microsoft.com/office/drawing/2010/main">
                  <a14:imgLayer r:embed="rId7">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7791273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53A1AC8F-1519-604F-86FE-850F96AEE3A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9" name="Graphic 8">
            <a:extLst>
              <a:ext uri="{FF2B5EF4-FFF2-40B4-BE49-F238E27FC236}">
                <a16:creationId xmlns:a16="http://schemas.microsoft.com/office/drawing/2014/main" id="{C8AAC4B8-D823-42D3-B1F6-5F80793761B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11" name="Picture 10" descr="Shape&#10;&#10;Description automatically generated with medium confidence">
            <a:extLst>
              <a:ext uri="{FF2B5EF4-FFF2-40B4-BE49-F238E27FC236}">
                <a16:creationId xmlns:a16="http://schemas.microsoft.com/office/drawing/2014/main" id="{9FC25DF1-1FB2-459A-8680-F475FCF2CC0D}"/>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706163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63C89A3F-6F76-5943-8B6B-24E593BF8EB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8" name="Graphic 7">
            <a:extLst>
              <a:ext uri="{FF2B5EF4-FFF2-40B4-BE49-F238E27FC236}">
                <a16:creationId xmlns:a16="http://schemas.microsoft.com/office/drawing/2014/main" id="{7B6EC520-493B-4D05-B155-338C128492E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10" name="Picture 9" descr="Shape&#10;&#10;Description automatically generated with medium confidence">
            <a:extLst>
              <a:ext uri="{FF2B5EF4-FFF2-40B4-BE49-F238E27FC236}">
                <a16:creationId xmlns:a16="http://schemas.microsoft.com/office/drawing/2014/main" id="{9EA320C1-91B3-4F9A-AF03-365F1D4DEA78}"/>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42249606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75C64919-5BBE-4F4E-9E71-A2CC78F4CCF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7" name="Graphic 6">
            <a:extLst>
              <a:ext uri="{FF2B5EF4-FFF2-40B4-BE49-F238E27FC236}">
                <a16:creationId xmlns:a16="http://schemas.microsoft.com/office/drawing/2014/main" id="{48769226-8D99-42A2-A29B-25685CA69E83}"/>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9" name="Picture 8" descr="Shape&#10;&#10;Description automatically generated with medium confidence">
            <a:extLst>
              <a:ext uri="{FF2B5EF4-FFF2-40B4-BE49-F238E27FC236}">
                <a16:creationId xmlns:a16="http://schemas.microsoft.com/office/drawing/2014/main" id="{C188C061-E7E4-4B8C-980B-AABC87ADC481}"/>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33531180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accent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E0F9ADC-5635-7B4E-85AE-CAB386F72BA8}"/>
              </a:ext>
            </a:extLst>
          </p:cNvPr>
          <p:cNvPicPr>
            <a:picLocks noChangeAspect="1"/>
          </p:cNvPicPr>
          <p:nvPr userDrawn="1"/>
        </p:nvPicPr>
        <p:blipFill>
          <a:blip r:embed="rId2"/>
          <a:stretch>
            <a:fillRect/>
          </a:stretch>
        </p:blipFill>
        <p:spPr>
          <a:xfrm>
            <a:off x="2628" y="0"/>
            <a:ext cx="9141372" cy="5143500"/>
          </a:xfrm>
          <a:prstGeom prst="rect">
            <a:avLst/>
          </a:prstGeom>
        </p:spPr>
      </p:pic>
      <p:cxnSp>
        <p:nvCxnSpPr>
          <p:cNvPr id="9" name="Straight Connector 8">
            <a:extLst>
              <a:ext uri="{FF2B5EF4-FFF2-40B4-BE49-F238E27FC236}">
                <a16:creationId xmlns:a16="http://schemas.microsoft.com/office/drawing/2014/main" id="{BA97F8A4-F120-7E4F-ABAB-A6E9D4D041E3}"/>
              </a:ext>
            </a:extLst>
          </p:cNvPr>
          <p:cNvCxnSpPr>
            <a:cxnSpLocks/>
          </p:cNvCxnSpPr>
          <p:nvPr userDrawn="1"/>
        </p:nvCxnSpPr>
        <p:spPr>
          <a:xfrm>
            <a:off x="1169988" y="899861"/>
            <a:ext cx="7974013" cy="0"/>
          </a:xfrm>
          <a:prstGeom prst="line">
            <a:avLst/>
          </a:prstGeom>
          <a:ln w="12700">
            <a:gradFill>
              <a:gsLst>
                <a:gs pos="90000">
                  <a:schemeClr val="bg1"/>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Title 9">
            <a:extLst>
              <a:ext uri="{FF2B5EF4-FFF2-40B4-BE49-F238E27FC236}">
                <a16:creationId xmlns:a16="http://schemas.microsoft.com/office/drawing/2014/main" id="{D78989F8-DA85-C941-8E83-240102BDD78D}"/>
              </a:ext>
            </a:extLst>
          </p:cNvPr>
          <p:cNvSpPr>
            <a:spLocks noGrp="1"/>
          </p:cNvSpPr>
          <p:nvPr>
            <p:ph type="title" hasCustomPrompt="1"/>
          </p:nvPr>
        </p:nvSpPr>
        <p:spPr>
          <a:xfrm>
            <a:off x="1169989" y="182880"/>
            <a:ext cx="7002462" cy="663192"/>
          </a:xfrm>
        </p:spPr>
        <p:txBody>
          <a:bodyPr/>
          <a:lstStyle>
            <a:lvl1pPr>
              <a:defRPr sz="3800">
                <a:solidFill>
                  <a:schemeClr val="bg1"/>
                </a:solidFill>
              </a:defRPr>
            </a:lvl1pPr>
          </a:lstStyle>
          <a:p>
            <a:r>
              <a:rPr lang="en-GB" noProof="0"/>
              <a:t>Thank you!</a:t>
            </a:r>
          </a:p>
        </p:txBody>
      </p:sp>
      <p:sp>
        <p:nvSpPr>
          <p:cNvPr id="12" name="Text Placeholder 11">
            <a:extLst>
              <a:ext uri="{FF2B5EF4-FFF2-40B4-BE49-F238E27FC236}">
                <a16:creationId xmlns:a16="http://schemas.microsoft.com/office/drawing/2014/main" id="{9370B0AC-E2B1-434B-A906-B7A3D503A08C}"/>
              </a:ext>
            </a:extLst>
          </p:cNvPr>
          <p:cNvSpPr>
            <a:spLocks noGrp="1"/>
          </p:cNvSpPr>
          <p:nvPr>
            <p:ph type="body" sz="quarter" idx="13" hasCustomPrompt="1"/>
          </p:nvPr>
        </p:nvSpPr>
        <p:spPr>
          <a:xfrm>
            <a:off x="1169988" y="1043838"/>
            <a:ext cx="7002462" cy="3471902"/>
          </a:xfrm>
        </p:spPr>
        <p:txBody>
          <a:bodyPr/>
          <a:lstStyle>
            <a:lvl1pPr marL="0" indent="0">
              <a:lnSpc>
                <a:spcPct val="100000"/>
              </a:lnSpc>
              <a:buNone/>
              <a:defRPr lang="en-US" b="0" i="0">
                <a:solidFill>
                  <a:schemeClr val="bg1"/>
                </a:solidFill>
                <a:effectLst/>
              </a:defRPr>
            </a:lvl1pPr>
            <a:lvl2pPr marL="134973" indent="0">
              <a:buNone/>
              <a:defRPr sz="2000"/>
            </a:lvl2pPr>
            <a:lvl3pPr marL="269946" indent="0">
              <a:buNone/>
              <a:defRPr sz="2000"/>
            </a:lvl3pPr>
            <a:lvl4pPr marL="404919" indent="0">
              <a:buNone/>
              <a:defRPr sz="2000"/>
            </a:lvl4pPr>
            <a:lvl5pPr marL="539892" indent="0">
              <a:buNone/>
              <a:defRPr sz="2000"/>
            </a:lvl5pPr>
          </a:lstStyle>
          <a:p>
            <a:pPr lvl="0"/>
            <a:r>
              <a:rPr lang="en-GB" noProof="0" err="1"/>
              <a:t>Insert text here</a:t>
            </a:r>
            <a:endParaRPr lang="en-GB" noProof="0"/>
          </a:p>
        </p:txBody>
      </p:sp>
      <p:sp>
        <p:nvSpPr>
          <p:cNvPr id="11"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0258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7EB3DAEB-E7FB-CD4E-B2A5-B4E5A0EAF7F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Picture 15" descr="Shape&#10;&#10;Description automatically generated with medium confidence">
            <a:extLst>
              <a:ext uri="{FF2B5EF4-FFF2-40B4-BE49-F238E27FC236}">
                <a16:creationId xmlns:a16="http://schemas.microsoft.com/office/drawing/2014/main" id="{FF66DDA5-C167-43FC-B67D-84BB1889EF69}"/>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2760593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1FB2D3C-9153-3240-A716-8FB099FA7B1A}"/>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3"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3" name="Graphic 12">
            <a:extLst>
              <a:ext uri="{FF2B5EF4-FFF2-40B4-BE49-F238E27FC236}">
                <a16:creationId xmlns:a16="http://schemas.microsoft.com/office/drawing/2014/main" id="{05BFA6F8-7041-2147-A477-1DFC4B09DD5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908800" y="4571992"/>
            <a:ext cx="1294295" cy="53191"/>
          </a:xfrm>
          <a:prstGeom prst="rect">
            <a:avLst/>
          </a:prstGeom>
        </p:spPr>
      </p:pic>
      <p:pic>
        <p:nvPicPr>
          <p:cNvPr id="24" name="Graphic 23">
            <a:extLst>
              <a:ext uri="{FF2B5EF4-FFF2-40B4-BE49-F238E27FC236}">
                <a16:creationId xmlns:a16="http://schemas.microsoft.com/office/drawing/2014/main" id="{680861E4-C02E-4145-BDB4-F17969384BB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7918450" y="4739979"/>
            <a:ext cx="1003678" cy="324145"/>
          </a:xfrm>
          <a:prstGeom prst="rect">
            <a:avLst/>
          </a:prstGeom>
        </p:spPr>
      </p:pic>
      <p:pic>
        <p:nvPicPr>
          <p:cNvPr id="26" name="Picture 25" descr="Shape&#10;&#10;Description automatically generated with medium confidence">
            <a:extLst>
              <a:ext uri="{FF2B5EF4-FFF2-40B4-BE49-F238E27FC236}">
                <a16:creationId xmlns:a16="http://schemas.microsoft.com/office/drawing/2014/main" id="{50770079-730D-41E2-AD29-BA65A4AA3D62}"/>
              </a:ext>
            </a:extLst>
          </p:cNvPr>
          <p:cNvPicPr>
            <a:picLocks noChangeAspect="1"/>
          </p:cNvPicPr>
          <p:nvPr userDrawn="1"/>
        </p:nvPicPr>
        <p:blipFill>
          <a:blip r:embed="rId8">
            <a:extLst>
              <a:ext uri="{BEBA8EAE-BF5A-486C-A8C5-ECC9F3942E4B}">
                <a14:imgProps xmlns:a14="http://schemas.microsoft.com/office/drawing/2010/main">
                  <a14:imgLayer r:embed="rId9">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3453575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4"/>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3"/>
            <a:ext cx="7068128" cy="300555"/>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8" name="Graphic 17">
            <a:extLst>
              <a:ext uri="{FF2B5EF4-FFF2-40B4-BE49-F238E27FC236}">
                <a16:creationId xmlns:a16="http://schemas.microsoft.com/office/drawing/2014/main" id="{36B4B333-798F-7F42-8F02-19E17BC6F1B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21" name="Graphic 20">
            <a:extLst>
              <a:ext uri="{FF2B5EF4-FFF2-40B4-BE49-F238E27FC236}">
                <a16:creationId xmlns:a16="http://schemas.microsoft.com/office/drawing/2014/main" id="{DF0A5395-6203-44DD-A1D3-742111B32E7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24" name="Picture 23" descr="Shape&#10;&#10;Description automatically generated with medium confidence">
            <a:extLst>
              <a:ext uri="{FF2B5EF4-FFF2-40B4-BE49-F238E27FC236}">
                <a16:creationId xmlns:a16="http://schemas.microsoft.com/office/drawing/2014/main" id="{A599C7BF-75C0-416F-9F6D-4C5EDF6C4FE2}"/>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1111952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6" name="Graphic 15">
            <a:extLst>
              <a:ext uri="{FF2B5EF4-FFF2-40B4-BE49-F238E27FC236}">
                <a16:creationId xmlns:a16="http://schemas.microsoft.com/office/drawing/2014/main" id="{ADF48513-E4E3-5049-963E-B234C8ACF3C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21" name="Graphic 20">
            <a:extLst>
              <a:ext uri="{FF2B5EF4-FFF2-40B4-BE49-F238E27FC236}">
                <a16:creationId xmlns:a16="http://schemas.microsoft.com/office/drawing/2014/main" id="{D89C8B71-0E6E-4203-AC3F-7AFD3BDB445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23" name="Picture 22" descr="Shape&#10;&#10;Description automatically generated with medium confidence">
            <a:extLst>
              <a:ext uri="{FF2B5EF4-FFF2-40B4-BE49-F238E27FC236}">
                <a16:creationId xmlns:a16="http://schemas.microsoft.com/office/drawing/2014/main" id="{B9FE0BC4-F063-4569-A1FA-324E7587DB66}"/>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3294146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6" name="Graphic 15">
            <a:extLst>
              <a:ext uri="{FF2B5EF4-FFF2-40B4-BE49-F238E27FC236}">
                <a16:creationId xmlns:a16="http://schemas.microsoft.com/office/drawing/2014/main" id="{752B48FF-E9DD-D04B-A47A-1CF877B5342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908800" y="4571992"/>
            <a:ext cx="1294295" cy="53191"/>
          </a:xfrm>
          <a:prstGeom prst="rect">
            <a:avLst/>
          </a:prstGeom>
        </p:spPr>
      </p:pic>
      <p:pic>
        <p:nvPicPr>
          <p:cNvPr id="21" name="Graphic 20">
            <a:extLst>
              <a:ext uri="{FF2B5EF4-FFF2-40B4-BE49-F238E27FC236}">
                <a16:creationId xmlns:a16="http://schemas.microsoft.com/office/drawing/2014/main" id="{28C74601-DB43-49C0-B0AE-E205C3FA1C5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18450" y="4739979"/>
            <a:ext cx="1003678" cy="324145"/>
          </a:xfrm>
          <a:prstGeom prst="rect">
            <a:avLst/>
          </a:prstGeom>
        </p:spPr>
      </p:pic>
      <p:pic>
        <p:nvPicPr>
          <p:cNvPr id="23" name="Picture 22" descr="Shape&#10;&#10;Description automatically generated with medium confidence">
            <a:extLst>
              <a:ext uri="{FF2B5EF4-FFF2-40B4-BE49-F238E27FC236}">
                <a16:creationId xmlns:a16="http://schemas.microsoft.com/office/drawing/2014/main" id="{904FB286-C39A-4AFC-9A27-4DE7B57B4082}"/>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3583102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out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61B6871-4343-C548-BDDB-704666C34642}"/>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531793AD-AC69-4F4F-9BC1-4B0F0A85AF69}"/>
              </a:ext>
            </a:extLst>
          </p:cNvPr>
          <p:cNvSpPr>
            <a:spLocks noGrp="1"/>
          </p:cNvSpPr>
          <p:nvPr>
            <p:ph type="title" hasCustomPrompt="1"/>
          </p:nvPr>
        </p:nvSpPr>
        <p:spPr>
          <a:xfrm>
            <a:off x="1169989" y="12821"/>
            <a:ext cx="7002462" cy="827872"/>
          </a:xfrm>
        </p:spPr>
        <p:txBody>
          <a:bodyPr/>
          <a:lstStyle/>
          <a:p>
            <a:r>
              <a:rPr lang="en-GB" noProof="0"/>
              <a:t>Title one line</a:t>
            </a:r>
          </a:p>
        </p:txBody>
      </p:sp>
      <p:cxnSp>
        <p:nvCxnSpPr>
          <p:cNvPr id="6" name="Straight Connector 5">
            <a:extLst>
              <a:ext uri="{FF2B5EF4-FFF2-40B4-BE49-F238E27FC236}">
                <a16:creationId xmlns:a16="http://schemas.microsoft.com/office/drawing/2014/main" id="{A8E8A805-4A08-9F49-8318-77125BD44AE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9"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0258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2" name="Graphic 11">
            <a:extLst>
              <a:ext uri="{FF2B5EF4-FFF2-40B4-BE49-F238E27FC236}">
                <a16:creationId xmlns:a16="http://schemas.microsoft.com/office/drawing/2014/main" id="{2D891F48-74F7-4D4C-8DEC-8A42CABB669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4" name="Picture 13" descr="Shape&#10;&#10;Description automatically generated with medium confidence">
            <a:extLst>
              <a:ext uri="{FF2B5EF4-FFF2-40B4-BE49-F238E27FC236}">
                <a16:creationId xmlns:a16="http://schemas.microsoft.com/office/drawing/2014/main" id="{59AFF1D1-15F1-4DBA-B8D5-DAD0E48C10B5}"/>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2277536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0C295B-12C6-6544-ACA1-E67F85A8837B}"/>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9" name="Text Placeholder 8">
            <a:extLst>
              <a:ext uri="{FF2B5EF4-FFF2-40B4-BE49-F238E27FC236}">
                <a16:creationId xmlns:a16="http://schemas.microsoft.com/office/drawing/2014/main" id="{CA044341-A1D2-834F-9329-7F39DC275D67}"/>
              </a:ext>
            </a:extLst>
          </p:cNvPr>
          <p:cNvSpPr>
            <a:spLocks noGrp="1"/>
          </p:cNvSpPr>
          <p:nvPr>
            <p:ph type="body" sz="quarter" idx="14" hasCustomPrompt="1"/>
          </p:nvPr>
        </p:nvSpPr>
        <p:spPr>
          <a:xfrm>
            <a:off x="1169988" y="1077746"/>
            <a:ext cx="7002462" cy="3437994"/>
          </a:xfrm>
        </p:spPr>
        <p:txBody>
          <a:bodyPr/>
          <a:lstStyle>
            <a:lvl2pPr>
              <a:defRPr sz="2000"/>
            </a:lvl2pPr>
            <a:lvl3pPr>
              <a:defRPr sz="2000"/>
            </a:lvl3pPr>
            <a:lvl4pPr>
              <a:defRPr sz="2000"/>
            </a:lvl4pPr>
            <a:lvl5pPr>
              <a:defRPr sz="2000"/>
            </a:lvl5pPr>
          </a:lstStyle>
          <a:p>
            <a:pPr lvl="0"/>
            <a:r>
              <a:rPr lang="en-GB" noProof="0" dirty="0"/>
              <a:t>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cxnSp>
        <p:nvCxnSpPr>
          <p:cNvPr id="11" name="Straight Connector 10">
            <a:extLst>
              <a:ext uri="{FF2B5EF4-FFF2-40B4-BE49-F238E27FC236}">
                <a16:creationId xmlns:a16="http://schemas.microsoft.com/office/drawing/2014/main" id="{FE5F5878-D7EB-BB4A-A8D9-0A63984AF2B4}"/>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4" name="Graphic 13">
            <a:extLst>
              <a:ext uri="{FF2B5EF4-FFF2-40B4-BE49-F238E27FC236}">
                <a16:creationId xmlns:a16="http://schemas.microsoft.com/office/drawing/2014/main" id="{604D5C9E-125B-4FB5-BA64-17FD224A7FE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Picture 15" descr="Shape&#10;&#10;Description automatically generated with medium confidence">
            <a:extLst>
              <a:ext uri="{FF2B5EF4-FFF2-40B4-BE49-F238E27FC236}">
                <a16:creationId xmlns:a16="http://schemas.microsoft.com/office/drawing/2014/main" id="{761440F2-CD02-43E9-B611-301FC4DEAA44}"/>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425768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tmplLst>
          <p:tmpl lvl="1">
            <p:tnLst>
              <p:par>
                <p:cTn presetID="1"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with text">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E577E4-FCA8-AA48-B401-D07E82CBAFDF}"/>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26" name="Text Placeholder 25">
            <a:extLst>
              <a:ext uri="{FF2B5EF4-FFF2-40B4-BE49-F238E27FC236}">
                <a16:creationId xmlns:a16="http://schemas.microsoft.com/office/drawing/2014/main" id="{2B0D786C-DA4C-2746-A899-02E5FA576BB3}"/>
              </a:ext>
            </a:extLst>
          </p:cNvPr>
          <p:cNvSpPr>
            <a:spLocks noGrp="1"/>
          </p:cNvSpPr>
          <p:nvPr>
            <p:ph type="body" sz="quarter" idx="17" hasCustomPrompt="1"/>
          </p:nvPr>
        </p:nvSpPr>
        <p:spPr>
          <a:xfrm>
            <a:off x="1169988"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9" name="Straight Connector 8">
            <a:extLst>
              <a:ext uri="{FF2B5EF4-FFF2-40B4-BE49-F238E27FC236}">
                <a16:creationId xmlns:a16="http://schemas.microsoft.com/office/drawing/2014/main" id="{948AB67E-CD9E-5C42-88EC-4BF24E5EC0F9}"/>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2"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16" name="Graphic 15">
            <a:extLst>
              <a:ext uri="{FF2B5EF4-FFF2-40B4-BE49-F238E27FC236}">
                <a16:creationId xmlns:a16="http://schemas.microsoft.com/office/drawing/2014/main" id="{A7D86278-25BE-4D94-9D24-56ED8E825F1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8" name="Picture 17" descr="Shape&#10;&#10;Description automatically generated with medium confidence">
            <a:extLst>
              <a:ext uri="{FF2B5EF4-FFF2-40B4-BE49-F238E27FC236}">
                <a16:creationId xmlns:a16="http://schemas.microsoft.com/office/drawing/2014/main" id="{D118B455-63CE-45CD-94A9-72C385FF64AA}"/>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208000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image">
    <p:bg>
      <p:bgPr>
        <a:solidFill>
          <a:srgbClr val="E2F1FC"/>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EAACCD1-686C-CD48-9261-60297C8ED3D7}"/>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69987" y="1077746"/>
            <a:ext cx="7002463"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9A5C7522-4134-4C45-9335-F7F32CE94A5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4" name="Graphic 13">
            <a:extLst>
              <a:ext uri="{FF2B5EF4-FFF2-40B4-BE49-F238E27FC236}">
                <a16:creationId xmlns:a16="http://schemas.microsoft.com/office/drawing/2014/main" id="{18339910-B43E-44A7-842F-E9B9F5C0651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Picture 15" descr="Shape&#10;&#10;Description automatically generated with medium confidence">
            <a:extLst>
              <a:ext uri="{FF2B5EF4-FFF2-40B4-BE49-F238E27FC236}">
                <a16:creationId xmlns:a16="http://schemas.microsoft.com/office/drawing/2014/main" id="{313095B8-EC13-40CE-A470-65981689A9A3}"/>
              </a:ext>
            </a:extLst>
          </p:cNvPr>
          <p:cNvPicPr>
            <a:picLocks noChangeAspect="1"/>
          </p:cNvPicPr>
          <p:nvPr userDrawn="1"/>
        </p:nvPicPr>
        <p:blipFill>
          <a:blip r:embed="rId5">
            <a:extLst>
              <a:ext uri="{BEBA8EAE-BF5A-486C-A8C5-ECC9F3942E4B}">
                <a14:imgProps xmlns:a14="http://schemas.microsoft.com/office/drawing/2010/main">
                  <a14:imgLayer r:embed="rId6">
                    <a14:imgEffect>
                      <a14:artisticPhotocopy trans="0" detail="10"/>
                    </a14:imgEffect>
                  </a14:imgLayer>
                </a14:imgProps>
              </a:ext>
            </a:extLst>
          </a:blip>
          <a:stretch>
            <a:fillRect/>
          </a:stretch>
        </p:blipFill>
        <p:spPr>
          <a:xfrm>
            <a:off x="6787253" y="4667012"/>
            <a:ext cx="1003678" cy="470077"/>
          </a:xfrm>
          <a:prstGeom prst="rect">
            <a:avLst/>
          </a:prstGeom>
          <a:noFill/>
        </p:spPr>
      </p:pic>
    </p:spTree>
    <p:extLst>
      <p:ext uri="{BB962C8B-B14F-4D97-AF65-F5344CB8AC3E}">
        <p14:creationId xmlns:p14="http://schemas.microsoft.com/office/powerpoint/2010/main" val="735104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noChangeAspect="1"/>
          </p:cNvSpPr>
          <p:nvPr>
            <p:ph type="title"/>
          </p:nvPr>
        </p:nvSpPr>
        <p:spPr>
          <a:xfrm>
            <a:off x="1169989" y="71989"/>
            <a:ext cx="7002462" cy="881159"/>
          </a:xfrm>
          <a:prstGeom prst="rect">
            <a:avLst/>
          </a:prstGeom>
        </p:spPr>
        <p:txBody>
          <a:bodyPr vert="horz" lIns="0" tIns="0" rIns="0" bIns="0" rtlCol="0" anchor="b" anchorCtr="0">
            <a:noAutofit/>
          </a:bodyPr>
          <a:lstStyle/>
          <a:p>
            <a:r>
              <a:rPr lang="en-GB" noProof="0"/>
              <a:t>Title</a:t>
            </a:r>
          </a:p>
        </p:txBody>
      </p:sp>
      <p:sp>
        <p:nvSpPr>
          <p:cNvPr id="15" name="Text Placeholder 14">
            <a:extLst>
              <a:ext uri="{FF2B5EF4-FFF2-40B4-BE49-F238E27FC236}">
                <a16:creationId xmlns:a16="http://schemas.microsoft.com/office/drawing/2014/main" id="{6A012A05-E3C0-1E41-A8B0-FC31EB73192C}"/>
              </a:ext>
            </a:extLst>
          </p:cNvPr>
          <p:cNvSpPr>
            <a:spLocks noGrp="1"/>
          </p:cNvSpPr>
          <p:nvPr>
            <p:ph type="body" idx="1"/>
          </p:nvPr>
        </p:nvSpPr>
        <p:spPr>
          <a:xfrm>
            <a:off x="1170000" y="1079834"/>
            <a:ext cx="7002450" cy="3365480"/>
          </a:xfrm>
          <a:prstGeom prst="rect">
            <a:avLst/>
          </a:prstGeom>
        </p:spPr>
        <p:txBody>
          <a:bodyPr vert="horz" lIns="0" tIns="0" rIns="0" bIns="0" rtlCol="0">
            <a:noAutofit/>
          </a:bodyPr>
          <a:lstStyle/>
          <a:p>
            <a:pPr lvl="0"/>
            <a:r>
              <a:rPr lang="en-GB" noProof="0"/>
              <a:t>Text</a:t>
            </a:r>
          </a:p>
          <a:p>
            <a:pPr lvl="1"/>
            <a:r>
              <a:rPr lang="en-GB" noProof="0"/>
              <a:t>Text</a:t>
            </a:r>
          </a:p>
          <a:p>
            <a:pPr lvl="2"/>
            <a:r>
              <a:rPr lang="en-GB" noProof="0"/>
              <a:t>Text</a:t>
            </a:r>
          </a:p>
          <a:p>
            <a:pPr lvl="3"/>
            <a:r>
              <a:rPr lang="en-GB" noProof="0"/>
              <a:t>Text</a:t>
            </a:r>
          </a:p>
          <a:p>
            <a:pPr lvl="4"/>
            <a:r>
              <a:rPr lang="en-GB" noProof="0"/>
              <a:t>Text</a:t>
            </a:r>
          </a:p>
        </p:txBody>
      </p:sp>
      <p:sp>
        <p:nvSpPr>
          <p:cNvPr id="7" name="Slide Number Placeholder 8">
            <a:extLst>
              <a:ext uri="{FF2B5EF4-FFF2-40B4-BE49-F238E27FC236}">
                <a16:creationId xmlns:a16="http://schemas.microsoft.com/office/drawing/2014/main" id="{66536085-4539-9342-8D37-26A7E300D0CB}"/>
              </a:ext>
            </a:extLst>
          </p:cNvPr>
          <p:cNvSpPr>
            <a:spLocks noGrp="1"/>
          </p:cNvSpPr>
          <p:nvPr>
            <p:ph type="sldNum" sz="quarter" idx="4"/>
          </p:nvPr>
        </p:nvSpPr>
        <p:spPr>
          <a:xfrm>
            <a:off x="1169988" y="4572000"/>
            <a:ext cx="1051466" cy="419546"/>
          </a:xfrm>
          <a:prstGeom prst="rect">
            <a:avLst/>
          </a:prstGeom>
        </p:spPr>
        <p:txBody>
          <a:bodyPr/>
          <a:lstStyle>
            <a:lvl1pPr algn="l">
              <a:defRPr sz="1800" b="1">
                <a:solidFill>
                  <a:schemeClr val="bg1"/>
                </a:solidFill>
              </a:defRPr>
            </a:lvl1pPr>
          </a:lstStyle>
          <a:p>
            <a:fld id="{993221B0-C4CD-1546-9E62-A4249094014D}" type="slidenum">
              <a:rPr lang="en-GB" smtClean="0"/>
              <a:pPr/>
              <a:t>‹#›</a:t>
            </a:fld>
            <a:endParaRPr lang="en-GB"/>
          </a:p>
        </p:txBody>
      </p:sp>
    </p:spTree>
    <p:extLst>
      <p:ext uri="{BB962C8B-B14F-4D97-AF65-F5344CB8AC3E}">
        <p14:creationId xmlns:p14="http://schemas.microsoft.com/office/powerpoint/2010/main" val="3198812650"/>
      </p:ext>
    </p:extLst>
  </p:cSld>
  <p:clrMap bg1="lt1" tx1="dk1" bg2="lt2" tx2="dk2" accent1="accent1" accent2="accent2" accent3="accent3" accent4="accent4" accent5="accent5" accent6="accent6" hlink="hlink" folHlink="folHlink"/>
  <p:sldLayoutIdLst>
    <p:sldLayoutId id="2147483661" r:id="rId1"/>
    <p:sldLayoutId id="2147483682" r:id="rId2"/>
    <p:sldLayoutId id="2147483679" r:id="rId3"/>
    <p:sldLayoutId id="2147483680" r:id="rId4"/>
    <p:sldLayoutId id="2147483681" r:id="rId5"/>
    <p:sldLayoutId id="2147483671" r:id="rId6"/>
    <p:sldLayoutId id="2147483672" r:id="rId7"/>
    <p:sldLayoutId id="2147483670" r:id="rId8"/>
    <p:sldLayoutId id="2147483673" r:id="rId9"/>
    <p:sldLayoutId id="2147483674" r:id="rId10"/>
    <p:sldLayoutId id="2147483675" r:id="rId11"/>
    <p:sldLayoutId id="2147483676" r:id="rId12"/>
    <p:sldLayoutId id="2147483677" r:id="rId13"/>
    <p:sldLayoutId id="2147483662" r:id="rId14"/>
    <p:sldLayoutId id="2147483663" r:id="rId15"/>
    <p:sldLayoutId id="2147483664" r:id="rId16"/>
    <p:sldLayoutId id="2147483678" r:id="rId17"/>
  </p:sldLayoutIdLst>
  <p:hf hdr="0"/>
  <p:txStyles>
    <p:titleStyle>
      <a:lvl1pPr marL="0" indent="0" algn="l" defTabSz="685663" rtl="0" eaLnBrk="1" latinLnBrk="0" hangingPunct="1">
        <a:lnSpc>
          <a:spcPct val="100000"/>
        </a:lnSpc>
        <a:spcBef>
          <a:spcPct val="0"/>
        </a:spcBef>
        <a:buNone/>
        <a:tabLst/>
        <a:defRPr sz="3800" b="1" i="0" kern="1200">
          <a:solidFill>
            <a:schemeClr val="tx2"/>
          </a:solidFill>
          <a:latin typeface="+mj-lt"/>
          <a:ea typeface="Open Sans Semibold" panose="020B0306030504020204" pitchFamily="34" charset="0"/>
          <a:cs typeface="Open Sans Semibold" panose="020B0306030504020204" pitchFamily="34" charset="0"/>
        </a:defRPr>
      </a:lvl1pPr>
    </p:titleStyle>
    <p:bodyStyle>
      <a:lvl1pPr marL="134973"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1pPr>
      <a:lvl2pPr marL="269946"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2pPr>
      <a:lvl3pPr marL="404919"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3pPr>
      <a:lvl4pPr marL="539892"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4pPr>
      <a:lvl5pPr marL="674865"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5pPr>
      <a:lvl6pPr marL="1885573"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404"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236"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067"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7" userDrawn="1">
          <p15:clr>
            <a:srgbClr val="F26B43"/>
          </p15:clr>
        </p15:guide>
        <p15:guide id="2" orient="horz" pos="679" userDrawn="1">
          <p15:clr>
            <a:srgbClr val="F26B43"/>
          </p15:clr>
        </p15:guide>
        <p15:guide id="3" orient="horz" pos="2845" userDrawn="1">
          <p15:clr>
            <a:srgbClr val="F26B43"/>
          </p15:clr>
        </p15:guide>
        <p15:guide id="4" pos="4604" userDrawn="1">
          <p15:clr>
            <a:srgbClr val="F26B43"/>
          </p15:clr>
        </p15:guide>
        <p15:guide id="5" pos="5148" userDrawn="1">
          <p15:clr>
            <a:srgbClr val="F26B43"/>
          </p15:clr>
        </p15:guide>
        <p15:guide id="7" pos="2993" userDrawn="1">
          <p15:clr>
            <a:srgbClr val="F26B43"/>
          </p15:clr>
        </p15:guide>
        <p15:guide id="8"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hyperlink" Target="https://github.com/Quartenia/ruster-submission-template"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fgiesen.wordpress.com/2013/02/17/optimizing-sw-occlusion-culling-index/" TargetMode="External"/><Relationship Id="rId2" Type="http://schemas.openxmlformats.org/officeDocument/2006/relationships/hyperlink" Target="https://www.scratchapixel.com/lessons/3d-basic-rendering/rasterization-practical-implementation/rasterization-practical-implementation" TargetMode="External"/><Relationship Id="rId1" Type="http://schemas.openxmlformats.org/officeDocument/2006/relationships/slideLayout" Target="../slideLayouts/slideLayout7.xml"/><Relationship Id="rId6" Type="http://schemas.openxmlformats.org/officeDocument/2006/relationships/hyperlink" Target="https://www.youtube.com/watch?v=t7Ztio8cwqM" TargetMode="External"/><Relationship Id="rId5" Type="http://schemas.openxmlformats.org/officeDocument/2006/relationships/hyperlink" Target="https://www.youtube.com/watch?v=uehGqieEbus&amp;list=PLqCJpWy5Fohe8ucwhksiv9hTF5sfid8lA" TargetMode="External"/><Relationship Id="rId4" Type="http://schemas.openxmlformats.org/officeDocument/2006/relationships/hyperlink" Target="https://www.youtube.com/watch?v=PahbNFypubE"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NVIDIA%20GeForce%20RTX%203080%20Laptop%20GPU" TargetMode="External"/><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4.pn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5.gif"/><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A026A-F308-4C77-A6B2-C48A6148EEE5}"/>
              </a:ext>
            </a:extLst>
          </p:cNvPr>
          <p:cNvSpPr>
            <a:spLocks noGrp="1"/>
          </p:cNvSpPr>
          <p:nvPr>
            <p:ph type="ctrTitle"/>
          </p:nvPr>
        </p:nvSpPr>
        <p:spPr/>
        <p:txBody>
          <a:bodyPr/>
          <a:lstStyle/>
          <a:p>
            <a:r>
              <a:rPr lang="en-GB" dirty="0" err="1"/>
              <a:t>Rusterizer</a:t>
            </a:r>
            <a:r>
              <a:rPr lang="en-GB" dirty="0"/>
              <a:t> Masterclass 05</a:t>
            </a:r>
            <a:br>
              <a:rPr lang="en-GB" dirty="0"/>
            </a:br>
            <a:r>
              <a:rPr lang="en-GB" dirty="0"/>
              <a:t>Rendering Pipeline</a:t>
            </a:r>
          </a:p>
        </p:txBody>
      </p:sp>
      <p:sp>
        <p:nvSpPr>
          <p:cNvPr id="3" name="Subtitle 2">
            <a:extLst>
              <a:ext uri="{FF2B5EF4-FFF2-40B4-BE49-F238E27FC236}">
                <a16:creationId xmlns:a16="http://schemas.microsoft.com/office/drawing/2014/main" id="{7CEF1D12-D82E-432B-ADD0-6E35D1E7E299}"/>
              </a:ext>
            </a:extLst>
          </p:cNvPr>
          <p:cNvSpPr>
            <a:spLocks noGrp="1"/>
          </p:cNvSpPr>
          <p:nvPr>
            <p:ph type="subTitle" idx="1"/>
          </p:nvPr>
        </p:nvSpPr>
        <p:spPr/>
        <p:txBody>
          <a:bodyPr/>
          <a:lstStyle/>
          <a:p>
            <a:r>
              <a:rPr lang="en-GB" dirty="0"/>
              <a:t>Luca Quartesan – quartesan.l@buas.nl – 17/11/2023</a:t>
            </a:r>
          </a:p>
        </p:txBody>
      </p:sp>
    </p:spTree>
    <p:extLst>
      <p:ext uri="{BB962C8B-B14F-4D97-AF65-F5344CB8AC3E}">
        <p14:creationId xmlns:p14="http://schemas.microsoft.com/office/powerpoint/2010/main" val="1848404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Vertex Processing</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Tessellation:</a:t>
            </a:r>
          </a:p>
          <a:p>
            <a:pPr lvl="1"/>
            <a:r>
              <a:rPr lang="en-GB" dirty="0"/>
              <a:t>Primitives (e.g. Triangles) can be further split</a:t>
            </a:r>
          </a:p>
          <a:p>
            <a:r>
              <a:rPr lang="en-GB" dirty="0"/>
              <a:t>Geometry shader</a:t>
            </a:r>
          </a:p>
          <a:p>
            <a:pPr lvl="1"/>
            <a:r>
              <a:rPr lang="en-GB" dirty="0"/>
              <a:t>Process incoming primitive returning either zero or more output primitives</a:t>
            </a:r>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10</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33668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Vertex post-processing</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strike="sngStrike" dirty="0"/>
              <a:t>Transform Feedback</a:t>
            </a:r>
          </a:p>
          <a:p>
            <a:r>
              <a:rPr lang="en-GB" dirty="0"/>
              <a:t>Primitive assembly</a:t>
            </a:r>
          </a:p>
          <a:p>
            <a:pPr lvl="1"/>
            <a:r>
              <a:rPr lang="en-GB" dirty="0"/>
              <a:t>Collect vertex data from previous stages into a sequence of primitives (lines, points, or triangles)</a:t>
            </a:r>
          </a:p>
          <a:p>
            <a:r>
              <a:rPr lang="en-GB" dirty="0"/>
              <a:t>Clipping</a:t>
            </a:r>
          </a:p>
          <a:p>
            <a:pPr lvl="1"/>
            <a:r>
              <a:rPr lang="en-GB" dirty="0"/>
              <a:t>Primitives are clipped with view volume</a:t>
            </a:r>
          </a:p>
          <a:p>
            <a:r>
              <a:rPr lang="en-GB" dirty="0"/>
              <a:t>Perspective divide</a:t>
            </a:r>
          </a:p>
          <a:p>
            <a:pPr lvl="1"/>
            <a:r>
              <a:rPr lang="en-GB" dirty="0"/>
              <a:t>Divide vertex attributes by the clip space w (view z)</a:t>
            </a:r>
          </a:p>
          <a:p>
            <a:pPr lvl="1"/>
            <a:endParaRPr lang="en-GB" dirty="0"/>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11</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95944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Vertex Post processing</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Clipping</a:t>
            </a:r>
          </a:p>
          <a:p>
            <a:pPr lvl="1"/>
            <a:r>
              <a:rPr lang="en-GB" dirty="0"/>
              <a:t>We discard and split primitives that don’t lay completely inside the view volume</a:t>
            </a:r>
          </a:p>
          <a:p>
            <a:r>
              <a:rPr lang="en-GB" dirty="0"/>
              <a:t>Face culling</a:t>
            </a:r>
          </a:p>
          <a:p>
            <a:pPr lvl="1"/>
            <a:r>
              <a:rPr lang="en-GB" dirty="0"/>
              <a:t>Triangles are discarded based on the direction they are facing</a:t>
            </a:r>
          </a:p>
          <a:p>
            <a:endParaRPr lang="en-GB" dirty="0"/>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12</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78415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Rasterization</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Primitives rasterized in the order they were provided</a:t>
            </a:r>
          </a:p>
          <a:p>
            <a:r>
              <a:rPr lang="en-GB" dirty="0"/>
              <a:t>Results in a sequence of fragments</a:t>
            </a:r>
          </a:p>
          <a:p>
            <a:r>
              <a:rPr lang="en-GB" dirty="0"/>
              <a:t>Fragment: state used to compute the final pixel </a:t>
            </a:r>
            <a:r>
              <a:rPr lang="en-GB" dirty="0" err="1"/>
              <a:t>color</a:t>
            </a:r>
            <a:r>
              <a:rPr lang="en-GB" dirty="0"/>
              <a:t>. It describes screen space position and interpolated user defined data</a:t>
            </a:r>
          </a:p>
          <a:p>
            <a:endParaRPr lang="en-GB" dirty="0"/>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13</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08497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Fragment Processing</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Fragment Shader</a:t>
            </a:r>
          </a:p>
          <a:p>
            <a:pPr lvl="1"/>
            <a:r>
              <a:rPr lang="en-GB" dirty="0"/>
              <a:t>Data for each fragment is processed and a </a:t>
            </a:r>
            <a:r>
              <a:rPr lang="en-GB" dirty="0" err="1"/>
              <a:t>color</a:t>
            </a:r>
            <a:r>
              <a:rPr lang="en-GB" dirty="0"/>
              <a:t> is returned</a:t>
            </a:r>
          </a:p>
          <a:p>
            <a:r>
              <a:rPr lang="en-GB" dirty="0"/>
              <a:t>Per-sample operations</a:t>
            </a:r>
          </a:p>
          <a:p>
            <a:r>
              <a:rPr lang="en-GB" dirty="0"/>
              <a:t> sequence of culling tests</a:t>
            </a:r>
          </a:p>
          <a:p>
            <a:pPr lvl="1"/>
            <a:r>
              <a:rPr lang="en-GB" dirty="0"/>
              <a:t>Pixel ownership</a:t>
            </a:r>
          </a:p>
          <a:p>
            <a:pPr lvl="1"/>
            <a:r>
              <a:rPr lang="en-GB" dirty="0"/>
              <a:t>Scissor Test</a:t>
            </a:r>
          </a:p>
          <a:p>
            <a:pPr lvl="1"/>
            <a:r>
              <a:rPr lang="en-GB" dirty="0"/>
              <a:t>Stencil Test</a:t>
            </a:r>
          </a:p>
          <a:p>
            <a:pPr lvl="1"/>
            <a:r>
              <a:rPr lang="en-GB" dirty="0"/>
              <a:t>Depth Test</a:t>
            </a:r>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14</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6758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Per-Sample Operations</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Sequence of culling tests</a:t>
            </a:r>
          </a:p>
          <a:p>
            <a:pPr lvl="1"/>
            <a:r>
              <a:rPr lang="en-GB" dirty="0"/>
              <a:t>Pixel ownership</a:t>
            </a:r>
          </a:p>
          <a:p>
            <a:pPr lvl="1"/>
            <a:r>
              <a:rPr lang="en-GB" dirty="0"/>
              <a:t>Scissor Test</a:t>
            </a:r>
          </a:p>
          <a:p>
            <a:pPr lvl="1"/>
            <a:r>
              <a:rPr lang="en-GB" dirty="0"/>
              <a:t>Stencil Test</a:t>
            </a:r>
          </a:p>
          <a:p>
            <a:pPr lvl="1"/>
            <a:r>
              <a:rPr lang="en-GB" dirty="0"/>
              <a:t>Depth Test</a:t>
            </a:r>
          </a:p>
          <a:p>
            <a:r>
              <a:rPr lang="en-GB" dirty="0" err="1"/>
              <a:t>Color</a:t>
            </a:r>
            <a:r>
              <a:rPr lang="en-GB" dirty="0"/>
              <a:t> blending</a:t>
            </a:r>
          </a:p>
          <a:p>
            <a:pPr lvl="1"/>
            <a:r>
              <a:rPr lang="en-GB" dirty="0"/>
              <a:t>Blend between </a:t>
            </a:r>
            <a:r>
              <a:rPr lang="en-GB" dirty="0" err="1"/>
              <a:t>color</a:t>
            </a:r>
            <a:r>
              <a:rPr lang="en-GB" dirty="0"/>
              <a:t> in the framebuffer and fragment output</a:t>
            </a:r>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15</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
        <p:nvSpPr>
          <p:cNvPr id="7" name="Multiplication Sign 6">
            <a:extLst>
              <a:ext uri="{FF2B5EF4-FFF2-40B4-BE49-F238E27FC236}">
                <a16:creationId xmlns:a16="http://schemas.microsoft.com/office/drawing/2014/main" id="{ED00E5DE-C968-4260-A0DD-E7D9E85CD46E}"/>
              </a:ext>
            </a:extLst>
          </p:cNvPr>
          <p:cNvSpPr/>
          <p:nvPr/>
        </p:nvSpPr>
        <p:spPr>
          <a:xfrm>
            <a:off x="8719175" y="171276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ultiplication Sign 7">
            <a:extLst>
              <a:ext uri="{FF2B5EF4-FFF2-40B4-BE49-F238E27FC236}">
                <a16:creationId xmlns:a16="http://schemas.microsoft.com/office/drawing/2014/main" id="{CC7D7EC3-20AE-468D-85DC-015AA989BA07}"/>
              </a:ext>
            </a:extLst>
          </p:cNvPr>
          <p:cNvSpPr/>
          <p:nvPr/>
        </p:nvSpPr>
        <p:spPr>
          <a:xfrm>
            <a:off x="8744056" y="2069580"/>
            <a:ext cx="449705" cy="50217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64123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C4609-6108-4676-8E77-847AC92C6169}"/>
              </a:ext>
            </a:extLst>
          </p:cNvPr>
          <p:cNvSpPr>
            <a:spLocks noGrp="1"/>
          </p:cNvSpPr>
          <p:nvPr>
            <p:ph type="title"/>
          </p:nvPr>
        </p:nvSpPr>
        <p:spPr/>
        <p:txBody>
          <a:bodyPr/>
          <a:lstStyle/>
          <a:p>
            <a:r>
              <a:rPr lang="en-GB" dirty="0"/>
              <a:t>Pipeline comparison	</a:t>
            </a:r>
          </a:p>
        </p:txBody>
      </p:sp>
      <p:sp>
        <p:nvSpPr>
          <p:cNvPr id="3" name="Text Placeholder 2">
            <a:extLst>
              <a:ext uri="{FF2B5EF4-FFF2-40B4-BE49-F238E27FC236}">
                <a16:creationId xmlns:a16="http://schemas.microsoft.com/office/drawing/2014/main" id="{44F20864-3A8E-4C63-A20B-3BB7224AD906}"/>
              </a:ext>
            </a:extLst>
          </p:cNvPr>
          <p:cNvSpPr>
            <a:spLocks noGrp="1"/>
          </p:cNvSpPr>
          <p:nvPr>
            <p:ph type="body" sz="quarter" idx="14"/>
          </p:nvPr>
        </p:nvSpPr>
        <p:spPr/>
        <p:txBody>
          <a:bodyPr/>
          <a:lstStyle/>
          <a:p>
            <a:r>
              <a:rPr lang="en-GB" dirty="0"/>
              <a:t>We managed to implement a form of most of the stages in the open GL rendering pipeline</a:t>
            </a:r>
          </a:p>
          <a:p>
            <a:r>
              <a:rPr lang="en-GB" dirty="0"/>
              <a:t>Only tessellation and geometry shader were not addressed at all (for good reason)</a:t>
            </a:r>
          </a:p>
          <a:p>
            <a:r>
              <a:rPr lang="en-GB" dirty="0"/>
              <a:t>👏</a:t>
            </a:r>
          </a:p>
          <a:p>
            <a:r>
              <a:rPr lang="en-GB" dirty="0"/>
              <a:t>Now let’s have a look at how you can power up your rasterizer!</a:t>
            </a:r>
          </a:p>
          <a:p>
            <a:endParaRPr lang="en-GB" dirty="0"/>
          </a:p>
        </p:txBody>
      </p:sp>
      <p:sp>
        <p:nvSpPr>
          <p:cNvPr id="4" name="Slide Number Placeholder 3">
            <a:extLst>
              <a:ext uri="{FF2B5EF4-FFF2-40B4-BE49-F238E27FC236}">
                <a16:creationId xmlns:a16="http://schemas.microsoft.com/office/drawing/2014/main" id="{36AAAA71-A7A1-4B22-97E1-15F0D767EE65}"/>
              </a:ext>
            </a:extLst>
          </p:cNvPr>
          <p:cNvSpPr>
            <a:spLocks noGrp="1"/>
          </p:cNvSpPr>
          <p:nvPr>
            <p:ph type="sldNum" sz="quarter" idx="12"/>
          </p:nvPr>
        </p:nvSpPr>
        <p:spPr/>
        <p:txBody>
          <a:bodyPr/>
          <a:lstStyle/>
          <a:p>
            <a:fld id="{993221B0-C4CD-1546-9E62-A4249094014D}" type="slidenum">
              <a:rPr lang="en-GB" smtClean="0"/>
              <a:pPr/>
              <a:t>16</a:t>
            </a:fld>
            <a:endParaRPr lang="en-GB"/>
          </a:p>
        </p:txBody>
      </p:sp>
    </p:spTree>
    <p:extLst>
      <p:ext uri="{BB962C8B-B14F-4D97-AF65-F5344CB8AC3E}">
        <p14:creationId xmlns:p14="http://schemas.microsoft.com/office/powerpoint/2010/main" val="3114804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9A9F7-7F1C-4372-93AC-6373F4A0667B}"/>
              </a:ext>
            </a:extLst>
          </p:cNvPr>
          <p:cNvSpPr>
            <a:spLocks noGrp="1"/>
          </p:cNvSpPr>
          <p:nvPr>
            <p:ph type="title"/>
          </p:nvPr>
        </p:nvSpPr>
        <p:spPr/>
        <p:txBody>
          <a:bodyPr/>
          <a:lstStyle/>
          <a:p>
            <a:r>
              <a:rPr lang="en-GB" dirty="0"/>
              <a:t>Thank you! 🦀</a:t>
            </a:r>
          </a:p>
        </p:txBody>
      </p:sp>
      <p:sp>
        <p:nvSpPr>
          <p:cNvPr id="3" name="Text Placeholder 2">
            <a:extLst>
              <a:ext uri="{FF2B5EF4-FFF2-40B4-BE49-F238E27FC236}">
                <a16:creationId xmlns:a16="http://schemas.microsoft.com/office/drawing/2014/main" id="{A9F0843F-BB78-4025-BABF-C7CF2A5BE0E4}"/>
              </a:ext>
            </a:extLst>
          </p:cNvPr>
          <p:cNvSpPr>
            <a:spLocks noGrp="1"/>
          </p:cNvSpPr>
          <p:nvPr>
            <p:ph type="body" sz="quarter" idx="13"/>
          </p:nvPr>
        </p:nvSpPr>
        <p:spPr/>
        <p:txBody>
          <a:bodyPr/>
          <a:lstStyle/>
          <a:p>
            <a:r>
              <a:rPr lang="en-GB" dirty="0"/>
              <a:t>Any questions?</a:t>
            </a:r>
          </a:p>
        </p:txBody>
      </p:sp>
    </p:spTree>
    <p:extLst>
      <p:ext uri="{BB962C8B-B14F-4D97-AF65-F5344CB8AC3E}">
        <p14:creationId xmlns:p14="http://schemas.microsoft.com/office/powerpoint/2010/main" val="1826346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85162-793B-039C-90D9-C597333D6EE7}"/>
              </a:ext>
            </a:extLst>
          </p:cNvPr>
          <p:cNvSpPr>
            <a:spLocks noGrp="1"/>
          </p:cNvSpPr>
          <p:nvPr>
            <p:ph type="title"/>
          </p:nvPr>
        </p:nvSpPr>
        <p:spPr/>
        <p:txBody>
          <a:bodyPr/>
          <a:lstStyle/>
          <a:p>
            <a:r>
              <a:rPr lang="en-US" dirty="0"/>
              <a:t>Submission</a:t>
            </a:r>
            <a:endParaRPr lang="en-NL" dirty="0"/>
          </a:p>
        </p:txBody>
      </p:sp>
      <p:sp>
        <p:nvSpPr>
          <p:cNvPr id="3" name="Text Placeholder 2">
            <a:extLst>
              <a:ext uri="{FF2B5EF4-FFF2-40B4-BE49-F238E27FC236}">
                <a16:creationId xmlns:a16="http://schemas.microsoft.com/office/drawing/2014/main" id="{FB62B617-896A-2DD7-F67B-FA0385E57598}"/>
              </a:ext>
            </a:extLst>
          </p:cNvPr>
          <p:cNvSpPr>
            <a:spLocks noGrp="1"/>
          </p:cNvSpPr>
          <p:nvPr>
            <p:ph type="body" sz="quarter" idx="14"/>
          </p:nvPr>
        </p:nvSpPr>
        <p:spPr>
          <a:xfrm>
            <a:off x="1169988" y="1077746"/>
            <a:ext cx="4331521" cy="3437994"/>
          </a:xfrm>
        </p:spPr>
        <p:txBody>
          <a:bodyPr/>
          <a:lstStyle/>
          <a:p>
            <a:r>
              <a:rPr lang="en-US" dirty="0"/>
              <a:t>GO WILD</a:t>
            </a:r>
          </a:p>
          <a:p>
            <a:r>
              <a:rPr lang="en-US" dirty="0"/>
              <a:t>Create a </a:t>
            </a:r>
            <a:r>
              <a:rPr lang="en-US" dirty="0" err="1"/>
              <a:t>github</a:t>
            </a:r>
            <a:r>
              <a:rPr lang="en-US" dirty="0"/>
              <a:t> repo from this template </a:t>
            </a:r>
          </a:p>
          <a:p>
            <a:pPr lvl="1"/>
            <a:r>
              <a:rPr lang="en-US" dirty="0">
                <a:hlinkClick r:id="rId2"/>
              </a:rPr>
              <a:t>https://github.com/Quartenia/ruster-submission-template</a:t>
            </a:r>
            <a:endParaRPr lang="en-US" dirty="0"/>
          </a:p>
          <a:p>
            <a:r>
              <a:rPr lang="en-US" dirty="0"/>
              <a:t>Or add it to your portfolio/</a:t>
            </a:r>
            <a:r>
              <a:rPr lang="en-US" dirty="0" err="1"/>
              <a:t>github</a:t>
            </a:r>
            <a:r>
              <a:rPr lang="en-US" dirty="0"/>
              <a:t> page</a:t>
            </a:r>
          </a:p>
          <a:p>
            <a:pPr marL="0" indent="0">
              <a:buNone/>
            </a:pPr>
            <a:endParaRPr lang="en-US" dirty="0"/>
          </a:p>
          <a:p>
            <a:endParaRPr lang="en-NL" dirty="0"/>
          </a:p>
        </p:txBody>
      </p:sp>
      <p:sp>
        <p:nvSpPr>
          <p:cNvPr id="4" name="Slide Number Placeholder 3">
            <a:extLst>
              <a:ext uri="{FF2B5EF4-FFF2-40B4-BE49-F238E27FC236}">
                <a16:creationId xmlns:a16="http://schemas.microsoft.com/office/drawing/2014/main" id="{190501F5-91D3-1621-C0CD-9AC60D31AE60}"/>
              </a:ext>
            </a:extLst>
          </p:cNvPr>
          <p:cNvSpPr>
            <a:spLocks noGrp="1"/>
          </p:cNvSpPr>
          <p:nvPr>
            <p:ph type="sldNum" sz="quarter" idx="12"/>
          </p:nvPr>
        </p:nvSpPr>
        <p:spPr/>
        <p:txBody>
          <a:bodyPr/>
          <a:lstStyle/>
          <a:p>
            <a:fld id="{993221B0-C4CD-1546-9E62-A4249094014D}" type="slidenum">
              <a:rPr lang="en-GB" smtClean="0"/>
              <a:pPr/>
              <a:t>18</a:t>
            </a:fld>
            <a:endParaRPr lang="en-GB"/>
          </a:p>
        </p:txBody>
      </p:sp>
      <p:pic>
        <p:nvPicPr>
          <p:cNvPr id="1026" name="Picture 2">
            <a:extLst>
              <a:ext uri="{FF2B5EF4-FFF2-40B4-BE49-F238E27FC236}">
                <a16:creationId xmlns:a16="http://schemas.microsoft.com/office/drawing/2014/main" id="{AB809A7F-BA36-514D-096F-53F76C4B50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1922" y="1116503"/>
            <a:ext cx="3064422" cy="3064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4730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F861C-0950-4EF7-A191-AD18E952F3BB}"/>
              </a:ext>
            </a:extLst>
          </p:cNvPr>
          <p:cNvSpPr>
            <a:spLocks noGrp="1"/>
          </p:cNvSpPr>
          <p:nvPr>
            <p:ph type="title"/>
          </p:nvPr>
        </p:nvSpPr>
        <p:spPr/>
        <p:txBody>
          <a:bodyPr/>
          <a:lstStyle/>
          <a:p>
            <a:r>
              <a:rPr lang="en-GB" dirty="0"/>
              <a:t>Resources</a:t>
            </a:r>
          </a:p>
        </p:txBody>
      </p:sp>
      <p:sp>
        <p:nvSpPr>
          <p:cNvPr id="3" name="Text Placeholder 2">
            <a:extLst>
              <a:ext uri="{FF2B5EF4-FFF2-40B4-BE49-F238E27FC236}">
                <a16:creationId xmlns:a16="http://schemas.microsoft.com/office/drawing/2014/main" id="{E8E9560D-CB5A-4CB1-939B-B2372174DA33}"/>
              </a:ext>
            </a:extLst>
          </p:cNvPr>
          <p:cNvSpPr>
            <a:spLocks noGrp="1"/>
          </p:cNvSpPr>
          <p:nvPr>
            <p:ph type="body" sz="quarter" idx="14"/>
          </p:nvPr>
        </p:nvSpPr>
        <p:spPr/>
        <p:txBody>
          <a:bodyPr/>
          <a:lstStyle/>
          <a:p>
            <a:r>
              <a:rPr lang="en-GB" dirty="0">
                <a:hlinkClick r:id="rId2"/>
              </a:rPr>
              <a:t>Rasterization: a Practical Implementation</a:t>
            </a:r>
            <a:endParaRPr lang="en-GB" dirty="0"/>
          </a:p>
          <a:p>
            <a:r>
              <a:rPr lang="en-GB" dirty="0">
                <a:hlinkClick r:id="rId3"/>
              </a:rPr>
              <a:t>Optimizing Software Occlusion Culling – index | The </a:t>
            </a:r>
            <a:r>
              <a:rPr lang="en-GB" dirty="0" err="1">
                <a:hlinkClick r:id="rId3"/>
              </a:rPr>
              <a:t>ryg</a:t>
            </a:r>
            <a:r>
              <a:rPr lang="en-GB" dirty="0">
                <a:hlinkClick r:id="rId3"/>
              </a:rPr>
              <a:t> blog</a:t>
            </a:r>
            <a:endParaRPr lang="en-GB" dirty="0"/>
          </a:p>
          <a:p>
            <a:r>
              <a:rPr lang="en-GB" dirty="0">
                <a:hlinkClick r:id="rId4"/>
              </a:rPr>
              <a:t>Texture Mapping &amp; Polygon Rasterizing Tutorial (1/2) [C++20] – YouTube</a:t>
            </a:r>
            <a:endParaRPr lang="en-GB" dirty="0"/>
          </a:p>
          <a:p>
            <a:r>
              <a:rPr lang="en-GB" dirty="0">
                <a:hlinkClick r:id="rId5"/>
              </a:rPr>
              <a:t>3D Programming Fundamentals [Introduction] Tutorial 0 – YouTube</a:t>
            </a:r>
            <a:endParaRPr lang="en-GB" dirty="0"/>
          </a:p>
          <a:p>
            <a:r>
              <a:rPr lang="en-GB" dirty="0">
                <a:hlinkClick r:id="rId6"/>
              </a:rPr>
              <a:t>Rasterizer Algorithm Explanation – YouTube</a:t>
            </a:r>
            <a:endParaRPr lang="en-GB" dirty="0"/>
          </a:p>
          <a:p>
            <a:endParaRPr lang="en-GB" dirty="0"/>
          </a:p>
        </p:txBody>
      </p:sp>
      <p:sp>
        <p:nvSpPr>
          <p:cNvPr id="4" name="Slide Number Placeholder 3">
            <a:extLst>
              <a:ext uri="{FF2B5EF4-FFF2-40B4-BE49-F238E27FC236}">
                <a16:creationId xmlns:a16="http://schemas.microsoft.com/office/drawing/2014/main" id="{F72679EE-7398-4CD3-8413-FB304313775A}"/>
              </a:ext>
            </a:extLst>
          </p:cNvPr>
          <p:cNvSpPr>
            <a:spLocks noGrp="1"/>
          </p:cNvSpPr>
          <p:nvPr>
            <p:ph type="sldNum" sz="quarter" idx="12"/>
          </p:nvPr>
        </p:nvSpPr>
        <p:spPr/>
        <p:txBody>
          <a:bodyPr/>
          <a:lstStyle/>
          <a:p>
            <a:fld id="{993221B0-C4CD-1546-9E62-A4249094014D}" type="slidenum">
              <a:rPr lang="en-GB" smtClean="0"/>
              <a:pPr/>
              <a:t>19</a:t>
            </a:fld>
            <a:endParaRPr lang="en-GB"/>
          </a:p>
        </p:txBody>
      </p:sp>
    </p:spTree>
    <p:extLst>
      <p:ext uri="{BB962C8B-B14F-4D97-AF65-F5344CB8AC3E}">
        <p14:creationId xmlns:p14="http://schemas.microsoft.com/office/powerpoint/2010/main" val="235680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F950E-5336-4F65-AD3A-5E908416A53D}"/>
              </a:ext>
            </a:extLst>
          </p:cNvPr>
          <p:cNvSpPr>
            <a:spLocks noGrp="1"/>
          </p:cNvSpPr>
          <p:nvPr>
            <p:ph type="title"/>
          </p:nvPr>
        </p:nvSpPr>
        <p:spPr/>
        <p:txBody>
          <a:bodyPr/>
          <a:lstStyle/>
          <a:p>
            <a:r>
              <a:rPr lang="en-GB" dirty="0"/>
              <a:t>Agenda</a:t>
            </a:r>
          </a:p>
        </p:txBody>
      </p:sp>
      <p:sp>
        <p:nvSpPr>
          <p:cNvPr id="3" name="Text Placeholder 2">
            <a:extLst>
              <a:ext uri="{FF2B5EF4-FFF2-40B4-BE49-F238E27FC236}">
                <a16:creationId xmlns:a16="http://schemas.microsoft.com/office/drawing/2014/main" id="{264BF272-1B5A-4930-A180-5A72C77A9520}"/>
              </a:ext>
            </a:extLst>
          </p:cNvPr>
          <p:cNvSpPr>
            <a:spLocks noGrp="1"/>
          </p:cNvSpPr>
          <p:nvPr>
            <p:ph type="body" sz="quarter" idx="14"/>
          </p:nvPr>
        </p:nvSpPr>
        <p:spPr>
          <a:xfrm>
            <a:off x="1169988" y="1077746"/>
            <a:ext cx="4469610" cy="3437994"/>
          </a:xfrm>
        </p:spPr>
        <p:txBody>
          <a:bodyPr/>
          <a:lstStyle/>
          <a:p>
            <a:r>
              <a:rPr lang="en-GB" dirty="0"/>
              <a:t>Recap</a:t>
            </a:r>
          </a:p>
          <a:p>
            <a:r>
              <a:rPr lang="en-GB" dirty="0"/>
              <a:t>Let’s compare with OpenGL</a:t>
            </a:r>
          </a:p>
          <a:p>
            <a:r>
              <a:rPr lang="en-GB" dirty="0"/>
              <a:t>Powering up your </a:t>
            </a:r>
            <a:r>
              <a:rPr lang="en-GB" dirty="0" err="1"/>
              <a:t>Rusterizer</a:t>
            </a:r>
            <a:endParaRPr lang="en-GB" dirty="0"/>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40F7BC61-F794-4534-A474-A96B76303D59}"/>
              </a:ext>
            </a:extLst>
          </p:cNvPr>
          <p:cNvSpPr>
            <a:spLocks noGrp="1"/>
          </p:cNvSpPr>
          <p:nvPr>
            <p:ph type="sldNum" sz="quarter" idx="12"/>
          </p:nvPr>
        </p:nvSpPr>
        <p:spPr/>
        <p:txBody>
          <a:bodyPr/>
          <a:lstStyle/>
          <a:p>
            <a:fld id="{993221B0-C4CD-1546-9E62-A4249094014D}" type="slidenum">
              <a:rPr lang="en-GB" smtClean="0"/>
              <a:pPr/>
              <a:t>2</a:t>
            </a:fld>
            <a:endParaRPr lang="en-GB"/>
          </a:p>
        </p:txBody>
      </p:sp>
      <p:pic>
        <p:nvPicPr>
          <p:cNvPr id="6" name="f098Vcp43W">
            <a:hlinkClick r:id="" action="ppaction://media"/>
            <a:extLst>
              <a:ext uri="{FF2B5EF4-FFF2-40B4-BE49-F238E27FC236}">
                <a16:creationId xmlns:a16="http://schemas.microsoft.com/office/drawing/2014/main" id="{7071F24B-A455-47E7-8A41-3F47DAD7A98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61019" y="1227648"/>
            <a:ext cx="2954608" cy="2954608"/>
          </a:xfrm>
          <a:prstGeom prst="rect">
            <a:avLst/>
          </a:prstGeom>
        </p:spPr>
      </p:pic>
    </p:spTree>
    <p:extLst>
      <p:ext uri="{BB962C8B-B14F-4D97-AF65-F5344CB8AC3E}">
        <p14:creationId xmlns:p14="http://schemas.microsoft.com/office/powerpoint/2010/main" val="1627324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68633-9F54-1086-9372-BF72257357AF}"/>
              </a:ext>
            </a:extLst>
          </p:cNvPr>
          <p:cNvSpPr>
            <a:spLocks noGrp="1"/>
          </p:cNvSpPr>
          <p:nvPr>
            <p:ph type="title"/>
          </p:nvPr>
        </p:nvSpPr>
        <p:spPr/>
        <p:txBody>
          <a:bodyPr/>
          <a:lstStyle/>
          <a:p>
            <a:r>
              <a:rPr lang="en-US" dirty="0"/>
              <a:t>A stop 🚏 in GPU Land</a:t>
            </a:r>
            <a:endParaRPr lang="en-NL" dirty="0"/>
          </a:p>
        </p:txBody>
      </p:sp>
      <p:sp>
        <p:nvSpPr>
          <p:cNvPr id="3" name="Text Placeholder 2">
            <a:extLst>
              <a:ext uri="{FF2B5EF4-FFF2-40B4-BE49-F238E27FC236}">
                <a16:creationId xmlns:a16="http://schemas.microsoft.com/office/drawing/2014/main" id="{5314D8D9-EFA8-6FB5-6A99-39A254A4EEC8}"/>
              </a:ext>
            </a:extLst>
          </p:cNvPr>
          <p:cNvSpPr>
            <a:spLocks noGrp="1"/>
          </p:cNvSpPr>
          <p:nvPr>
            <p:ph type="body" sz="quarter" idx="14"/>
          </p:nvPr>
        </p:nvSpPr>
        <p:spPr/>
        <p:txBody>
          <a:bodyPr/>
          <a:lstStyle/>
          <a:p>
            <a:r>
              <a:rPr lang="en-US" dirty="0"/>
              <a:t>Let’s have a look at the design of GPUs</a:t>
            </a:r>
          </a:p>
          <a:p>
            <a:r>
              <a:rPr lang="en-US" dirty="0"/>
              <a:t>Architecture (CPU vs GPU)</a:t>
            </a:r>
            <a:endParaRPr lang="en-NL" dirty="0"/>
          </a:p>
        </p:txBody>
      </p:sp>
      <p:sp>
        <p:nvSpPr>
          <p:cNvPr id="4" name="Slide Number Placeholder 3">
            <a:extLst>
              <a:ext uri="{FF2B5EF4-FFF2-40B4-BE49-F238E27FC236}">
                <a16:creationId xmlns:a16="http://schemas.microsoft.com/office/drawing/2014/main" id="{258E9E7C-A9E7-8C9D-5E1D-E2E097248B2D}"/>
              </a:ext>
            </a:extLst>
          </p:cNvPr>
          <p:cNvSpPr>
            <a:spLocks noGrp="1"/>
          </p:cNvSpPr>
          <p:nvPr>
            <p:ph type="sldNum" sz="quarter" idx="12"/>
          </p:nvPr>
        </p:nvSpPr>
        <p:spPr/>
        <p:txBody>
          <a:bodyPr/>
          <a:lstStyle/>
          <a:p>
            <a:fld id="{993221B0-C4CD-1546-9E62-A4249094014D}" type="slidenum">
              <a:rPr lang="en-GB" smtClean="0"/>
              <a:pPr/>
              <a:t>20</a:t>
            </a:fld>
            <a:endParaRPr lang="en-GB"/>
          </a:p>
        </p:txBody>
      </p:sp>
      <p:pic>
        <p:nvPicPr>
          <p:cNvPr id="5" name="Picture 2">
            <a:extLst>
              <a:ext uri="{FF2B5EF4-FFF2-40B4-BE49-F238E27FC236}">
                <a16:creationId xmlns:a16="http://schemas.microsoft.com/office/drawing/2014/main" id="{76D7159B-5783-B8F0-C788-4D1CBD34CD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7367" y="2289087"/>
            <a:ext cx="4909266" cy="2423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3275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7CEDE-DF55-5AEB-F4AA-60FF17D84598}"/>
              </a:ext>
            </a:extLst>
          </p:cNvPr>
          <p:cNvSpPr>
            <a:spLocks noGrp="1"/>
          </p:cNvSpPr>
          <p:nvPr>
            <p:ph type="title"/>
          </p:nvPr>
        </p:nvSpPr>
        <p:spPr/>
        <p:txBody>
          <a:bodyPr/>
          <a:lstStyle/>
          <a:p>
            <a:r>
              <a:rPr lang="en-US" dirty="0"/>
              <a:t>RTX3080 (Ampere)</a:t>
            </a:r>
            <a:endParaRPr lang="en-NL" dirty="0"/>
          </a:p>
        </p:txBody>
      </p:sp>
      <p:sp>
        <p:nvSpPr>
          <p:cNvPr id="3" name="Slide Number Placeholder 2">
            <a:extLst>
              <a:ext uri="{FF2B5EF4-FFF2-40B4-BE49-F238E27FC236}">
                <a16:creationId xmlns:a16="http://schemas.microsoft.com/office/drawing/2014/main" id="{507FFB2D-E3AD-90AA-C3F4-A13AE9D338EC}"/>
              </a:ext>
            </a:extLst>
          </p:cNvPr>
          <p:cNvSpPr>
            <a:spLocks noGrp="1"/>
          </p:cNvSpPr>
          <p:nvPr>
            <p:ph type="sldNum" sz="quarter" idx="12"/>
          </p:nvPr>
        </p:nvSpPr>
        <p:spPr/>
        <p:txBody>
          <a:bodyPr/>
          <a:lstStyle/>
          <a:p>
            <a:fld id="{993221B0-C4CD-1546-9E62-A4249094014D}" type="slidenum">
              <a:rPr lang="en-GB" smtClean="0"/>
              <a:pPr/>
              <a:t>21</a:t>
            </a:fld>
            <a:endParaRPr lang="en-GB"/>
          </a:p>
        </p:txBody>
      </p:sp>
      <p:sp>
        <p:nvSpPr>
          <p:cNvPr id="5" name="TextBox 4">
            <a:extLst>
              <a:ext uri="{FF2B5EF4-FFF2-40B4-BE49-F238E27FC236}">
                <a16:creationId xmlns:a16="http://schemas.microsoft.com/office/drawing/2014/main" id="{01C9766C-8916-930C-A7A1-B2BD01DB61F7}"/>
              </a:ext>
            </a:extLst>
          </p:cNvPr>
          <p:cNvSpPr txBox="1"/>
          <p:nvPr/>
        </p:nvSpPr>
        <p:spPr>
          <a:xfrm>
            <a:off x="1901162" y="4635669"/>
            <a:ext cx="4578578" cy="507831"/>
          </a:xfrm>
          <a:prstGeom prst="rect">
            <a:avLst/>
          </a:prstGeom>
          <a:noFill/>
        </p:spPr>
        <p:txBody>
          <a:bodyPr wrap="square">
            <a:spAutoFit/>
          </a:bodyPr>
          <a:lstStyle/>
          <a:p>
            <a:r>
              <a:rPr lang="en-US" dirty="0"/>
              <a:t>https://videocardz.com/newz/nvidia-geforce-rtx-3090-and-rtx-3080-reference-board-designs-pictured</a:t>
            </a:r>
            <a:endParaRPr lang="en-NL" dirty="0"/>
          </a:p>
        </p:txBody>
      </p:sp>
      <p:pic>
        <p:nvPicPr>
          <p:cNvPr id="1028" name="Picture 4">
            <a:extLst>
              <a:ext uri="{FF2B5EF4-FFF2-40B4-BE49-F238E27FC236}">
                <a16:creationId xmlns:a16="http://schemas.microsoft.com/office/drawing/2014/main" id="{8A7014A1-A1A3-27A4-6442-A25D1A3807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669" y="938677"/>
            <a:ext cx="5853023" cy="3532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41360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844F4-5523-5826-E686-ABDB8D17FEFE}"/>
              </a:ext>
            </a:extLst>
          </p:cNvPr>
          <p:cNvSpPr>
            <a:spLocks noGrp="1"/>
          </p:cNvSpPr>
          <p:nvPr>
            <p:ph type="title"/>
          </p:nvPr>
        </p:nvSpPr>
        <p:spPr/>
        <p:txBody>
          <a:bodyPr/>
          <a:lstStyle/>
          <a:p>
            <a:r>
              <a:rPr lang="en-US" dirty="0"/>
              <a:t>Memory </a:t>
            </a:r>
            <a:endParaRPr lang="en-NL" dirty="0"/>
          </a:p>
        </p:txBody>
      </p:sp>
      <p:sp>
        <p:nvSpPr>
          <p:cNvPr id="4" name="Slide Number Placeholder 3">
            <a:extLst>
              <a:ext uri="{FF2B5EF4-FFF2-40B4-BE49-F238E27FC236}">
                <a16:creationId xmlns:a16="http://schemas.microsoft.com/office/drawing/2014/main" id="{E52E7D68-01D7-2B21-17F7-7D00A195F603}"/>
              </a:ext>
            </a:extLst>
          </p:cNvPr>
          <p:cNvSpPr>
            <a:spLocks noGrp="1"/>
          </p:cNvSpPr>
          <p:nvPr>
            <p:ph type="sldNum" sz="quarter" idx="12"/>
          </p:nvPr>
        </p:nvSpPr>
        <p:spPr/>
        <p:txBody>
          <a:bodyPr/>
          <a:lstStyle/>
          <a:p>
            <a:fld id="{993221B0-C4CD-1546-9E62-A4249094014D}" type="slidenum">
              <a:rPr lang="en-GB" smtClean="0"/>
              <a:pPr/>
              <a:t>22</a:t>
            </a:fld>
            <a:endParaRPr lang="en-GB"/>
          </a:p>
        </p:txBody>
      </p:sp>
      <p:sp>
        <p:nvSpPr>
          <p:cNvPr id="7" name="TextBox 6">
            <a:extLst>
              <a:ext uri="{FF2B5EF4-FFF2-40B4-BE49-F238E27FC236}">
                <a16:creationId xmlns:a16="http://schemas.microsoft.com/office/drawing/2014/main" id="{C47E6E0E-668E-027C-1861-88F4DEE42430}"/>
              </a:ext>
            </a:extLst>
          </p:cNvPr>
          <p:cNvSpPr txBox="1"/>
          <p:nvPr/>
        </p:nvSpPr>
        <p:spPr>
          <a:xfrm>
            <a:off x="1680390" y="4635669"/>
            <a:ext cx="4576786" cy="507831"/>
          </a:xfrm>
          <a:prstGeom prst="rect">
            <a:avLst/>
          </a:prstGeom>
          <a:noFill/>
        </p:spPr>
        <p:txBody>
          <a:bodyPr wrap="square">
            <a:spAutoFit/>
          </a:bodyPr>
          <a:lstStyle/>
          <a:p>
            <a:r>
              <a:rPr lang="en-NL" dirty="0"/>
              <a:t>https://wccftech.com/nvidia-geforce-rtx-2080-turing-tu104-gpu-pcb-exposed/</a:t>
            </a:r>
          </a:p>
        </p:txBody>
      </p:sp>
      <p:grpSp>
        <p:nvGrpSpPr>
          <p:cNvPr id="10" name="Group 9">
            <a:extLst>
              <a:ext uri="{FF2B5EF4-FFF2-40B4-BE49-F238E27FC236}">
                <a16:creationId xmlns:a16="http://schemas.microsoft.com/office/drawing/2014/main" id="{935793AA-9418-7DCA-1669-0C815928FB2F}"/>
              </a:ext>
            </a:extLst>
          </p:cNvPr>
          <p:cNvGrpSpPr/>
          <p:nvPr/>
        </p:nvGrpSpPr>
        <p:grpSpPr>
          <a:xfrm>
            <a:off x="4487917" y="430901"/>
            <a:ext cx="4572000" cy="2783181"/>
            <a:chOff x="2979555" y="837109"/>
            <a:chExt cx="6038151" cy="3533423"/>
          </a:xfrm>
        </p:grpSpPr>
        <p:pic>
          <p:nvPicPr>
            <p:cNvPr id="3" name="Picture 4">
              <a:extLst>
                <a:ext uri="{FF2B5EF4-FFF2-40B4-BE49-F238E27FC236}">
                  <a16:creationId xmlns:a16="http://schemas.microsoft.com/office/drawing/2014/main" id="{EC55EF91-C533-D996-32E4-5283C4DDB8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9555" y="837109"/>
              <a:ext cx="6038151" cy="353342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92F6D43-3751-7BDD-AF03-0669E6DC7888}"/>
                </a:ext>
              </a:extLst>
            </p:cNvPr>
            <p:cNvSpPr/>
            <p:nvPr/>
          </p:nvSpPr>
          <p:spPr>
            <a:xfrm>
              <a:off x="4450082" y="1814610"/>
              <a:ext cx="504651" cy="140514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ectangle 10">
              <a:extLst>
                <a:ext uri="{FF2B5EF4-FFF2-40B4-BE49-F238E27FC236}">
                  <a16:creationId xmlns:a16="http://schemas.microsoft.com/office/drawing/2014/main" id="{7E92E7BB-4741-2ECC-50E1-77105C45DD9D}"/>
                </a:ext>
              </a:extLst>
            </p:cNvPr>
            <p:cNvSpPr/>
            <p:nvPr/>
          </p:nvSpPr>
          <p:spPr>
            <a:xfrm rot="16200000">
              <a:off x="5809487" y="1244260"/>
              <a:ext cx="489363" cy="5003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E16A542D-C15C-CB94-685E-26A82D1D8919}"/>
                </a:ext>
              </a:extLst>
            </p:cNvPr>
            <p:cNvSpPr/>
            <p:nvPr/>
          </p:nvSpPr>
          <p:spPr>
            <a:xfrm rot="10800000">
              <a:off x="6400946" y="1796233"/>
              <a:ext cx="504651" cy="140514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Rectangle 13">
              <a:extLst>
                <a:ext uri="{FF2B5EF4-FFF2-40B4-BE49-F238E27FC236}">
                  <a16:creationId xmlns:a16="http://schemas.microsoft.com/office/drawing/2014/main" id="{6A240376-F33C-021F-43F5-1BBEB0F92D83}"/>
                </a:ext>
              </a:extLst>
            </p:cNvPr>
            <p:cNvSpPr/>
            <p:nvPr/>
          </p:nvSpPr>
          <p:spPr>
            <a:xfrm rot="16200000">
              <a:off x="5808265" y="3197099"/>
              <a:ext cx="380733" cy="38929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mc:AlternateContent xmlns:mc="http://schemas.openxmlformats.org/markup-compatibility/2006" xmlns:a14="http://schemas.microsoft.com/office/drawing/2010/main">
        <mc:Choice Requires="a14">
          <p:sp>
            <p:nvSpPr>
              <p:cNvPr id="5" name="Text Placeholder 2">
                <a:extLst>
                  <a:ext uri="{FF2B5EF4-FFF2-40B4-BE49-F238E27FC236}">
                    <a16:creationId xmlns:a16="http://schemas.microsoft.com/office/drawing/2014/main" id="{4A7F37AB-FD8A-3464-7D66-AC8151DAF20F}"/>
                  </a:ext>
                </a:extLst>
              </p:cNvPr>
              <p:cNvSpPr>
                <a:spLocks noGrp="1"/>
              </p:cNvSpPr>
              <p:nvPr>
                <p:ph type="body" sz="quarter" idx="14"/>
              </p:nvPr>
            </p:nvSpPr>
            <p:spPr>
              <a:xfrm>
                <a:off x="812409" y="1158991"/>
                <a:ext cx="5806610" cy="3437994"/>
              </a:xfrm>
            </p:spPr>
            <p:txBody>
              <a:bodyPr/>
              <a:lstStyle/>
              <a:p>
                <a:r>
                  <a:rPr lang="en-US" dirty="0"/>
                  <a:t>Global Memory: 8192 MB</a:t>
                </a:r>
              </a:p>
              <a:p>
                <a:r>
                  <a:rPr lang="en-US" dirty="0"/>
                  <a:t>Memory clock: </a:t>
                </a:r>
              </a:p>
              <a:p>
                <a:pPr lvl="1"/>
                <a14:m>
                  <m:oMath xmlns:m="http://schemas.openxmlformats.org/officeDocument/2006/math">
                    <m:r>
                      <a:rPr lang="en-US" sz="1600" i="1" dirty="0" smtClean="0">
                        <a:latin typeface="Cambria Math" panose="02040503050406030204" pitchFamily="18" charset="0"/>
                      </a:rPr>
                      <m:t>6001</m:t>
                    </m:r>
                    <m:r>
                      <a:rPr lang="en-US" sz="1600" i="1" dirty="0" smtClean="0">
                        <a:latin typeface="Cambria Math" panose="02040503050406030204" pitchFamily="18" charset="0"/>
                      </a:rPr>
                      <m:t>𝑀𝐻𝑧</m:t>
                    </m:r>
                    <m:r>
                      <a:rPr lang="en-US" sz="1600" b="0" i="1" dirty="0" smtClean="0">
                        <a:latin typeface="Cambria Math" panose="02040503050406030204" pitchFamily="18" charset="0"/>
                      </a:rPr>
                      <m:t>=</m:t>
                    </m:r>
                    <m:r>
                      <a:rPr lang="en-US" sz="1600" i="1" dirty="0">
                        <a:latin typeface="Cambria Math" panose="02040503050406030204" pitchFamily="18" charset="0"/>
                      </a:rPr>
                      <m:t>6001</m:t>
                    </m:r>
                    <m:r>
                      <a:rPr lang="en-US" sz="1600" b="0" i="1" dirty="0" smtClean="0">
                        <a:latin typeface="Cambria Math" panose="02040503050406030204" pitchFamily="18" charset="0"/>
                      </a:rPr>
                      <m:t>×</m:t>
                    </m:r>
                    <m:sSup>
                      <m:sSupPr>
                        <m:ctrlPr>
                          <a:rPr lang="en-US" sz="1600" i="1" dirty="0">
                            <a:latin typeface="Cambria Math" panose="02040503050406030204" pitchFamily="18" charset="0"/>
                          </a:rPr>
                        </m:ctrlPr>
                      </m:sSupPr>
                      <m:e>
                        <m:r>
                          <a:rPr lang="en-US" sz="1600" i="1" dirty="0">
                            <a:latin typeface="Cambria Math" panose="02040503050406030204" pitchFamily="18" charset="0"/>
                          </a:rPr>
                          <m:t>10</m:t>
                        </m:r>
                      </m:e>
                      <m:sup>
                        <m:r>
                          <a:rPr lang="en-US" sz="1600" i="1" dirty="0">
                            <a:latin typeface="Cambria Math" panose="02040503050406030204" pitchFamily="18" charset="0"/>
                          </a:rPr>
                          <m:t>6</m:t>
                        </m:r>
                        <m:r>
                          <a:rPr lang="en-US" sz="1600" i="1" dirty="0">
                            <a:latin typeface="Cambria Math" panose="02040503050406030204" pitchFamily="18" charset="0"/>
                          </a:rPr>
                          <m:t> </m:t>
                        </m:r>
                      </m:sup>
                    </m:sSup>
                    <m:r>
                      <a:rPr lang="en-US" sz="1600" b="0" i="1" dirty="0" smtClean="0">
                        <a:latin typeface="Cambria Math" panose="02040503050406030204" pitchFamily="18" charset="0"/>
                      </a:rPr>
                      <m:t>𝐻𝑧</m:t>
                    </m:r>
                    <m:r>
                      <a:rPr lang="en-US" sz="1600" b="0" i="1" dirty="0" smtClean="0">
                        <a:latin typeface="Cambria Math" panose="02040503050406030204" pitchFamily="18" charset="0"/>
                      </a:rPr>
                      <m:t> </m:t>
                    </m:r>
                    <m:f>
                      <m:fPr>
                        <m:ctrlPr>
                          <a:rPr lang="en-US" sz="1600" b="0" i="1" dirty="0" smtClean="0">
                            <a:latin typeface="Cambria Math" panose="02040503050406030204" pitchFamily="18" charset="0"/>
                          </a:rPr>
                        </m:ctrlPr>
                      </m:fPr>
                      <m:num>
                        <m:r>
                          <a:rPr lang="en-US" sz="1600" b="0" i="1" dirty="0" smtClean="0">
                            <a:latin typeface="Cambria Math" panose="02040503050406030204" pitchFamily="18" charset="0"/>
                          </a:rPr>
                          <m:t>𝑐𝑙𝑜𝑐𝑘𝑠</m:t>
                        </m:r>
                      </m:num>
                      <m:den>
                        <m:r>
                          <a:rPr lang="en-US" sz="1600" b="0" i="1" dirty="0" smtClean="0">
                            <a:latin typeface="Cambria Math" panose="02040503050406030204" pitchFamily="18" charset="0"/>
                          </a:rPr>
                          <m:t>𝑠𝑒𝑐𝑜𝑛𝑑</m:t>
                        </m:r>
                      </m:den>
                    </m:f>
                  </m:oMath>
                </a14:m>
                <a:endParaRPr lang="en-US" dirty="0"/>
              </a:p>
              <a:p>
                <a:r>
                  <a:rPr lang="en-US" dirty="0"/>
                  <a:t>Memory bus: </a:t>
                </a:r>
              </a:p>
              <a:p>
                <a:pPr lvl="1"/>
                <a14:m>
                  <m:oMath xmlns:m="http://schemas.openxmlformats.org/officeDocument/2006/math">
                    <m:r>
                      <a:rPr lang="en-US" sz="1600" i="1" dirty="0" smtClean="0">
                        <a:latin typeface="Cambria Math" panose="02040503050406030204" pitchFamily="18" charset="0"/>
                      </a:rPr>
                      <m:t>256</m:t>
                    </m:r>
                    <m:r>
                      <a:rPr lang="en-US" sz="1600" b="0" i="1" dirty="0" smtClean="0">
                        <a:latin typeface="Cambria Math" panose="02040503050406030204" pitchFamily="18" charset="0"/>
                      </a:rPr>
                      <m:t> </m:t>
                    </m:r>
                    <m:r>
                      <a:rPr lang="en-US" sz="1600" b="0" i="1" dirty="0" smtClean="0">
                        <a:latin typeface="Cambria Math" panose="02040503050406030204" pitchFamily="18" charset="0"/>
                      </a:rPr>
                      <m:t>𝑏𝑖𝑡𝑠</m:t>
                    </m:r>
                    <m:r>
                      <a:rPr lang="en-US" sz="1600" b="0" i="1" dirty="0" smtClean="0">
                        <a:latin typeface="Cambria Math" panose="02040503050406030204" pitchFamily="18" charset="0"/>
                      </a:rPr>
                      <m:t>=</m:t>
                    </m:r>
                    <m:r>
                      <a:rPr lang="en-US" sz="1600" b="0" i="1" dirty="0" smtClean="0">
                        <a:latin typeface="Cambria Math" panose="02040503050406030204" pitchFamily="18" charset="0"/>
                      </a:rPr>
                      <m:t>32</m:t>
                    </m:r>
                    <m:f>
                      <m:fPr>
                        <m:ctrlPr>
                          <a:rPr lang="en-US" sz="1600" b="0" i="1" dirty="0" smtClean="0">
                            <a:latin typeface="Cambria Math" panose="02040503050406030204" pitchFamily="18" charset="0"/>
                          </a:rPr>
                        </m:ctrlPr>
                      </m:fPr>
                      <m:num>
                        <m:r>
                          <a:rPr lang="en-US" sz="1600" b="0" i="1" dirty="0" smtClean="0">
                            <a:latin typeface="Cambria Math" panose="02040503050406030204" pitchFamily="18" charset="0"/>
                          </a:rPr>
                          <m:t>𝑏𝑦𝑡𝑒𝑠</m:t>
                        </m:r>
                      </m:num>
                      <m:den>
                        <m:r>
                          <a:rPr lang="en-US" sz="1600" b="0" i="1" dirty="0" smtClean="0">
                            <a:latin typeface="Cambria Math" panose="02040503050406030204" pitchFamily="18" charset="0"/>
                          </a:rPr>
                          <m:t>𝑐𝑙𝑜𝑐𝑘</m:t>
                        </m:r>
                      </m:den>
                    </m:f>
                  </m:oMath>
                </a14:m>
                <a:endParaRPr lang="en-US" dirty="0"/>
              </a:p>
              <a:p>
                <a:r>
                  <a:rPr lang="en-US" dirty="0"/>
                  <a:t>What is the peak memory bandwidth?</a:t>
                </a:r>
              </a:p>
              <a:p>
                <a:pPr lvl="1"/>
                <a:r>
                  <a:rPr lang="en-NL" dirty="0"/>
                  <a:t>192.032</a:t>
                </a:r>
                <a:r>
                  <a:rPr lang="en-US" dirty="0"/>
                  <a:t>GB/s </a:t>
                </a:r>
                <a14:m>
                  <m:oMath xmlns:m="http://schemas.openxmlformats.org/officeDocument/2006/math">
                    <m:r>
                      <a:rPr lang="en-US" b="0" i="0" dirty="0" smtClean="0">
                        <a:latin typeface="Cambria Math" panose="02040503050406030204" pitchFamily="18" charset="0"/>
                      </a:rPr>
                      <m:t>=</m:t>
                    </m:r>
                    <m:r>
                      <a:rPr lang="en-US" i="1" dirty="0">
                        <a:latin typeface="Cambria Math" panose="02040503050406030204" pitchFamily="18" charset="0"/>
                      </a:rPr>
                      <m:t>32</m:t>
                    </m:r>
                    <m:f>
                      <m:fPr>
                        <m:ctrlPr>
                          <a:rPr lang="en-US" i="1" dirty="0">
                            <a:latin typeface="Cambria Math" panose="02040503050406030204" pitchFamily="18" charset="0"/>
                          </a:rPr>
                        </m:ctrlPr>
                      </m:fPr>
                      <m:num>
                        <m:r>
                          <a:rPr lang="en-US" i="1" dirty="0">
                            <a:latin typeface="Cambria Math" panose="02040503050406030204" pitchFamily="18" charset="0"/>
                          </a:rPr>
                          <m:t>𝑏𝑦𝑡𝑒𝑠</m:t>
                        </m:r>
                      </m:num>
                      <m:den>
                        <m:r>
                          <a:rPr lang="en-US" i="1" dirty="0">
                            <a:latin typeface="Cambria Math" panose="02040503050406030204" pitchFamily="18" charset="0"/>
                          </a:rPr>
                          <m:t>𝑐𝑙𝑜𝑐𝑘</m:t>
                        </m:r>
                      </m:den>
                    </m:f>
                    <m:r>
                      <a:rPr lang="en-US" i="1" dirty="0">
                        <a:latin typeface="Cambria Math" panose="02040503050406030204" pitchFamily="18" charset="0"/>
                      </a:rPr>
                      <m:t>×</m:t>
                    </m:r>
                    <m:r>
                      <a:rPr lang="en-US" i="1" dirty="0">
                        <a:latin typeface="Cambria Math" panose="02040503050406030204" pitchFamily="18" charset="0"/>
                      </a:rPr>
                      <m:t>6001</m:t>
                    </m:r>
                    <m:r>
                      <a:rPr lang="en-US" i="1" dirty="0">
                        <a:latin typeface="Cambria Math" panose="02040503050406030204" pitchFamily="18" charset="0"/>
                      </a:rPr>
                      <m:t>×</m:t>
                    </m:r>
                    <m:sSup>
                      <m:sSupPr>
                        <m:ctrlPr>
                          <a:rPr lang="en-US" i="1" dirty="0">
                            <a:latin typeface="Cambria Math" panose="02040503050406030204" pitchFamily="18" charset="0"/>
                          </a:rPr>
                        </m:ctrlPr>
                      </m:sSupPr>
                      <m:e>
                        <m:r>
                          <a:rPr lang="en-US" i="1" dirty="0">
                            <a:latin typeface="Cambria Math" panose="02040503050406030204" pitchFamily="18" charset="0"/>
                          </a:rPr>
                          <m:t>10</m:t>
                        </m:r>
                      </m:e>
                      <m:sup>
                        <m:r>
                          <a:rPr lang="en-US" i="1" dirty="0">
                            <a:latin typeface="Cambria Math" panose="02040503050406030204" pitchFamily="18" charset="0"/>
                          </a:rPr>
                          <m:t>6</m:t>
                        </m:r>
                      </m:sup>
                    </m:sSup>
                    <m:f>
                      <m:fPr>
                        <m:ctrlPr>
                          <a:rPr lang="en-US" i="1" dirty="0">
                            <a:latin typeface="Cambria Math" panose="02040503050406030204" pitchFamily="18" charset="0"/>
                          </a:rPr>
                        </m:ctrlPr>
                      </m:fPr>
                      <m:num>
                        <m:r>
                          <a:rPr lang="en-US" i="1" dirty="0">
                            <a:latin typeface="Cambria Math" panose="02040503050406030204" pitchFamily="18" charset="0"/>
                          </a:rPr>
                          <m:t>𝑐𝑙𝑜𝑐𝑘𝑠</m:t>
                        </m:r>
                      </m:num>
                      <m:den>
                        <m:r>
                          <a:rPr lang="en-US" i="1" dirty="0">
                            <a:latin typeface="Cambria Math" panose="02040503050406030204" pitchFamily="18" charset="0"/>
                          </a:rPr>
                          <m:t>𝑠𝑒𝑐𝑜𝑛𝑑</m:t>
                        </m:r>
                      </m:den>
                    </m:f>
                  </m:oMath>
                </a14:m>
                <a:endParaRPr lang="en-US" b="0" dirty="0"/>
              </a:p>
              <a:p>
                <a:pPr lvl="1"/>
                <a:endParaRPr lang="en-US" dirty="0"/>
              </a:p>
              <a:p>
                <a:pPr marL="0" indent="0">
                  <a:buNone/>
                </a:pPr>
                <a:endParaRPr lang="en-US" dirty="0"/>
              </a:p>
              <a:p>
                <a:pPr marL="0" indent="0">
                  <a:buNone/>
                </a:pPr>
                <a:endParaRPr lang="en-US" dirty="0"/>
              </a:p>
              <a:p>
                <a:pPr marL="0" indent="0">
                  <a:buNone/>
                </a:pPr>
                <a:endParaRPr lang="en-US" dirty="0"/>
              </a:p>
            </p:txBody>
          </p:sp>
        </mc:Choice>
        <mc:Fallback xmlns="">
          <p:sp>
            <p:nvSpPr>
              <p:cNvPr id="5" name="Text Placeholder 2">
                <a:extLst>
                  <a:ext uri="{FF2B5EF4-FFF2-40B4-BE49-F238E27FC236}">
                    <a16:creationId xmlns:a16="http://schemas.microsoft.com/office/drawing/2014/main" id="{4A7F37AB-FD8A-3464-7D66-AC8151DAF20F}"/>
                  </a:ext>
                </a:extLst>
              </p:cNvPr>
              <p:cNvSpPr>
                <a:spLocks noGrp="1" noRot="1" noChangeAspect="1" noMove="1" noResize="1" noEditPoints="1" noAdjustHandles="1" noChangeArrowheads="1" noChangeShapeType="1" noTextEdit="1"/>
              </p:cNvSpPr>
              <p:nvPr>
                <p:ph type="body" sz="quarter" idx="14"/>
              </p:nvPr>
            </p:nvSpPr>
            <p:spPr>
              <a:xfrm>
                <a:off x="812409" y="1158991"/>
                <a:ext cx="5806610" cy="3437994"/>
              </a:xfrm>
              <a:blipFill>
                <a:blip r:embed="rId4"/>
                <a:stretch>
                  <a:fillRect l="-2938" t="-1418"/>
                </a:stretch>
              </a:blipFill>
            </p:spPr>
            <p:txBody>
              <a:bodyPr/>
              <a:lstStyle/>
              <a:p>
                <a:r>
                  <a:rPr lang="en-NL">
                    <a:noFill/>
                  </a:rPr>
                  <a:t> </a:t>
                </a:r>
              </a:p>
            </p:txBody>
          </p:sp>
        </mc:Fallback>
      </mc:AlternateContent>
      <p:sp>
        <p:nvSpPr>
          <p:cNvPr id="15" name="TextBox 14">
            <a:extLst>
              <a:ext uri="{FF2B5EF4-FFF2-40B4-BE49-F238E27FC236}">
                <a16:creationId xmlns:a16="http://schemas.microsoft.com/office/drawing/2014/main" id="{A055C991-1703-7D34-A20E-C3BC194E3EA2}"/>
              </a:ext>
            </a:extLst>
          </p:cNvPr>
          <p:cNvSpPr txBox="1"/>
          <p:nvPr/>
        </p:nvSpPr>
        <p:spPr>
          <a:xfrm>
            <a:off x="8158171" y="3214082"/>
            <a:ext cx="901746" cy="300082"/>
          </a:xfrm>
          <a:prstGeom prst="rect">
            <a:avLst/>
          </a:prstGeom>
          <a:noFill/>
        </p:spPr>
        <p:txBody>
          <a:bodyPr wrap="square">
            <a:spAutoFit/>
          </a:bodyPr>
          <a:lstStyle/>
          <a:p>
            <a:r>
              <a:rPr lang="en-US" b="0" i="0" dirty="0">
                <a:solidFill>
                  <a:srgbClr val="333333"/>
                </a:solidFill>
                <a:effectLst/>
                <a:latin typeface="TPU-Body"/>
              </a:rPr>
              <a:t>GDDR6X</a:t>
            </a:r>
            <a:endParaRPr lang="en-NL" dirty="0"/>
          </a:p>
        </p:txBody>
      </p:sp>
    </p:spTree>
    <p:extLst>
      <p:ext uri="{BB962C8B-B14F-4D97-AF65-F5344CB8AC3E}">
        <p14:creationId xmlns:p14="http://schemas.microsoft.com/office/powerpoint/2010/main" val="4116420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B1E8C-EB19-FB6E-89C1-37338C83E615}"/>
              </a:ext>
            </a:extLst>
          </p:cNvPr>
          <p:cNvSpPr>
            <a:spLocks noGrp="1"/>
          </p:cNvSpPr>
          <p:nvPr>
            <p:ph type="title"/>
          </p:nvPr>
        </p:nvSpPr>
        <p:spPr/>
        <p:txBody>
          <a:bodyPr/>
          <a:lstStyle/>
          <a:p>
            <a:r>
              <a:rPr lang="en-GB" dirty="0"/>
              <a:t>Chip</a:t>
            </a:r>
            <a:endParaRPr lang="en-NL" dirty="0"/>
          </a:p>
        </p:txBody>
      </p:sp>
      <p:sp>
        <p:nvSpPr>
          <p:cNvPr id="4" name="Slide Number Placeholder 3">
            <a:extLst>
              <a:ext uri="{FF2B5EF4-FFF2-40B4-BE49-F238E27FC236}">
                <a16:creationId xmlns:a16="http://schemas.microsoft.com/office/drawing/2014/main" id="{F0CE005F-E9FA-D0E5-0A7E-3073C8E1A186}"/>
              </a:ext>
            </a:extLst>
          </p:cNvPr>
          <p:cNvSpPr>
            <a:spLocks noGrp="1"/>
          </p:cNvSpPr>
          <p:nvPr>
            <p:ph type="sldNum" sz="quarter" idx="12"/>
          </p:nvPr>
        </p:nvSpPr>
        <p:spPr/>
        <p:txBody>
          <a:bodyPr/>
          <a:lstStyle/>
          <a:p>
            <a:fld id="{993221B0-C4CD-1546-9E62-A4249094014D}" type="slidenum">
              <a:rPr lang="en-GB" smtClean="0"/>
              <a:pPr/>
              <a:t>23</a:t>
            </a:fld>
            <a:endParaRPr lang="en-GB"/>
          </a:p>
        </p:txBody>
      </p:sp>
      <p:pic>
        <p:nvPicPr>
          <p:cNvPr id="6" name="Picture 4">
            <a:extLst>
              <a:ext uri="{FF2B5EF4-FFF2-40B4-BE49-F238E27FC236}">
                <a16:creationId xmlns:a16="http://schemas.microsoft.com/office/drawing/2014/main" id="{87A22E78-155A-7853-541D-EA1AC1CD3D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9545" y="1009027"/>
            <a:ext cx="5853023" cy="353209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9F35BEE-90E9-60E7-AF40-ABA1D0025761}"/>
              </a:ext>
            </a:extLst>
          </p:cNvPr>
          <p:cNvSpPr/>
          <p:nvPr/>
        </p:nvSpPr>
        <p:spPr>
          <a:xfrm>
            <a:off x="5244098" y="2106103"/>
            <a:ext cx="1119889" cy="122106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7" name="Text Placeholder 6">
            <a:extLst>
              <a:ext uri="{FF2B5EF4-FFF2-40B4-BE49-F238E27FC236}">
                <a16:creationId xmlns:a16="http://schemas.microsoft.com/office/drawing/2014/main" id="{248C7103-2B7C-3D5C-5793-C7BC1702D5B8}"/>
              </a:ext>
            </a:extLst>
          </p:cNvPr>
          <p:cNvSpPr>
            <a:spLocks noGrp="1"/>
          </p:cNvSpPr>
          <p:nvPr>
            <p:ph type="body" sz="quarter" idx="14"/>
          </p:nvPr>
        </p:nvSpPr>
        <p:spPr/>
        <p:txBody>
          <a:bodyPr/>
          <a:lstStyle/>
          <a:p>
            <a:r>
              <a:rPr lang="en-US" dirty="0"/>
              <a:t>GA104</a:t>
            </a:r>
            <a:endParaRPr lang="en-NL" dirty="0"/>
          </a:p>
        </p:txBody>
      </p:sp>
    </p:spTree>
    <p:extLst>
      <p:ext uri="{BB962C8B-B14F-4D97-AF65-F5344CB8AC3E}">
        <p14:creationId xmlns:p14="http://schemas.microsoft.com/office/powerpoint/2010/main" val="1764159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C5C99A-2D08-33DB-8429-597D9EC84D91}"/>
              </a:ext>
            </a:extLst>
          </p:cNvPr>
          <p:cNvPicPr>
            <a:picLocks noChangeAspect="1"/>
          </p:cNvPicPr>
          <p:nvPr/>
        </p:nvPicPr>
        <p:blipFill>
          <a:blip r:embed="rId2"/>
          <a:stretch>
            <a:fillRect/>
          </a:stretch>
        </p:blipFill>
        <p:spPr>
          <a:xfrm>
            <a:off x="3789787" y="18200"/>
            <a:ext cx="5354214" cy="4497540"/>
          </a:xfrm>
          <a:prstGeom prst="rect">
            <a:avLst/>
          </a:prstGeom>
          <a:noFill/>
        </p:spPr>
      </p:pic>
      <p:sp>
        <p:nvSpPr>
          <p:cNvPr id="4" name="Slide Number Placeholder 3">
            <a:extLst>
              <a:ext uri="{FF2B5EF4-FFF2-40B4-BE49-F238E27FC236}">
                <a16:creationId xmlns:a16="http://schemas.microsoft.com/office/drawing/2014/main" id="{8EFADF18-4B3F-F970-5F87-38171236A36E}"/>
              </a:ext>
            </a:extLst>
          </p:cNvPr>
          <p:cNvSpPr>
            <a:spLocks noGrp="1"/>
          </p:cNvSpPr>
          <p:nvPr>
            <p:ph type="sldNum" sz="quarter" idx="12"/>
          </p:nvPr>
        </p:nvSpPr>
        <p:spPr>
          <a:xfrm>
            <a:off x="1083926" y="4713037"/>
            <a:ext cx="1051466" cy="278202"/>
          </a:xfrm>
        </p:spPr>
        <p:txBody>
          <a:bodyPr>
            <a:normAutofit/>
          </a:bodyPr>
          <a:lstStyle/>
          <a:p>
            <a:pPr>
              <a:lnSpc>
                <a:spcPct val="90000"/>
              </a:lnSpc>
              <a:spcAft>
                <a:spcPts val="600"/>
              </a:spcAft>
            </a:pPr>
            <a:fld id="{993221B0-C4CD-1546-9E62-A4249094014D}" type="slidenum">
              <a:rPr lang="en-GB" sz="1300" smtClean="0"/>
              <a:pPr>
                <a:lnSpc>
                  <a:spcPct val="90000"/>
                </a:lnSpc>
                <a:spcAft>
                  <a:spcPts val="600"/>
                </a:spcAft>
              </a:pPr>
              <a:t>24</a:t>
            </a:fld>
            <a:endParaRPr lang="en-GB" sz="1300"/>
          </a:p>
        </p:txBody>
      </p:sp>
      <p:sp>
        <p:nvSpPr>
          <p:cNvPr id="3" name="Content Placeholder 2">
            <a:extLst>
              <a:ext uri="{FF2B5EF4-FFF2-40B4-BE49-F238E27FC236}">
                <a16:creationId xmlns:a16="http://schemas.microsoft.com/office/drawing/2014/main" id="{1BE7CDF7-302E-2A1D-E626-A2E57BE936DC}"/>
              </a:ext>
            </a:extLst>
          </p:cNvPr>
          <p:cNvSpPr>
            <a:spLocks noGrp="1"/>
          </p:cNvSpPr>
          <p:nvPr>
            <p:ph sz="quarter" idx="17"/>
          </p:nvPr>
        </p:nvSpPr>
        <p:spPr>
          <a:xfrm>
            <a:off x="1170000" y="1077746"/>
            <a:ext cx="2519131" cy="3437994"/>
          </a:xfrm>
        </p:spPr>
        <p:txBody>
          <a:bodyPr/>
          <a:lstStyle/>
          <a:p>
            <a:r>
              <a:rPr lang="en-US" sz="1800" dirty="0"/>
              <a:t>Compute capability: </a:t>
            </a:r>
            <a:r>
              <a:rPr lang="en-US" sz="1800" dirty="0">
                <a:hlinkClick r:id="rId3"/>
              </a:rPr>
              <a:t>8.6</a:t>
            </a:r>
            <a:endParaRPr lang="en-US" sz="1800" dirty="0"/>
          </a:p>
          <a:p>
            <a:r>
              <a:rPr lang="en-US" sz="1800" dirty="0"/>
              <a:t>Number of Streaming Multiprocessors (SM): 48</a:t>
            </a:r>
          </a:p>
          <a:p>
            <a:endParaRPr lang="en-NL" dirty="0"/>
          </a:p>
        </p:txBody>
      </p:sp>
      <p:sp>
        <p:nvSpPr>
          <p:cNvPr id="7" name="Title 6">
            <a:extLst>
              <a:ext uri="{FF2B5EF4-FFF2-40B4-BE49-F238E27FC236}">
                <a16:creationId xmlns:a16="http://schemas.microsoft.com/office/drawing/2014/main" id="{3AC3F2F3-E49C-ADB7-4CBD-DB7F90F71B60}"/>
              </a:ext>
            </a:extLst>
          </p:cNvPr>
          <p:cNvSpPr>
            <a:spLocks noGrp="1"/>
          </p:cNvSpPr>
          <p:nvPr>
            <p:ph type="title"/>
          </p:nvPr>
        </p:nvSpPr>
        <p:spPr/>
        <p:txBody>
          <a:bodyPr/>
          <a:lstStyle/>
          <a:p>
            <a:r>
              <a:rPr lang="en-US" dirty="0"/>
              <a:t>GA104</a:t>
            </a:r>
            <a:endParaRPr lang="en-NL" dirty="0"/>
          </a:p>
        </p:txBody>
      </p:sp>
    </p:spTree>
    <p:extLst>
      <p:ext uri="{BB962C8B-B14F-4D97-AF65-F5344CB8AC3E}">
        <p14:creationId xmlns:p14="http://schemas.microsoft.com/office/powerpoint/2010/main" val="1667867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EABD5-45B4-048A-04BC-7EBB8A08605B}"/>
              </a:ext>
            </a:extLst>
          </p:cNvPr>
          <p:cNvSpPr>
            <a:spLocks noGrp="1"/>
          </p:cNvSpPr>
          <p:nvPr>
            <p:ph type="title"/>
          </p:nvPr>
        </p:nvSpPr>
        <p:spPr/>
        <p:txBody>
          <a:bodyPr/>
          <a:lstStyle/>
          <a:p>
            <a:r>
              <a:rPr lang="en-US" sz="2800" dirty="0"/>
              <a:t>Streaming Multiprocessor</a:t>
            </a:r>
            <a:endParaRPr lang="en-NL" sz="2800" dirty="0"/>
          </a:p>
        </p:txBody>
      </p:sp>
      <p:sp>
        <p:nvSpPr>
          <p:cNvPr id="3" name="Text Placeholder 2">
            <a:extLst>
              <a:ext uri="{FF2B5EF4-FFF2-40B4-BE49-F238E27FC236}">
                <a16:creationId xmlns:a16="http://schemas.microsoft.com/office/drawing/2014/main" id="{428062BA-097A-A97D-66DB-F46ADA12F5FC}"/>
              </a:ext>
            </a:extLst>
          </p:cNvPr>
          <p:cNvSpPr>
            <a:spLocks noGrp="1"/>
          </p:cNvSpPr>
          <p:nvPr>
            <p:ph type="body" sz="quarter" idx="14"/>
          </p:nvPr>
        </p:nvSpPr>
        <p:spPr>
          <a:xfrm>
            <a:off x="1169988" y="1077746"/>
            <a:ext cx="4349924" cy="3437994"/>
          </a:xfrm>
        </p:spPr>
        <p:txBody>
          <a:bodyPr/>
          <a:lstStyle/>
          <a:p>
            <a:r>
              <a:rPr lang="en-US" sz="2000" dirty="0"/>
              <a:t>48 SM</a:t>
            </a:r>
          </a:p>
          <a:p>
            <a:r>
              <a:rPr lang="en-US" sz="2000" dirty="0"/>
              <a:t>Warp size: 32</a:t>
            </a:r>
          </a:p>
          <a:p>
            <a:r>
              <a:rPr lang="en-US" sz="2000" dirty="0"/>
              <a:t>Threads: 1536</a:t>
            </a:r>
          </a:p>
          <a:p>
            <a:r>
              <a:rPr lang="en-US" sz="1800" dirty="0"/>
              <a:t>GPU max clock rate: 1320 MHz</a:t>
            </a:r>
          </a:p>
          <a:p>
            <a:r>
              <a:rPr lang="en-US" sz="1800" dirty="0"/>
              <a:t>CUDA cores per SM:</a:t>
            </a:r>
          </a:p>
          <a:p>
            <a:pPr lvl="1"/>
            <a:r>
              <a:rPr lang="en-US" sz="1800" dirty="0"/>
              <a:t>FP32 x 128, INT32 x 64, FP64 x 2</a:t>
            </a:r>
          </a:p>
          <a:p>
            <a:r>
              <a:rPr lang="en-US" sz="1800" dirty="0"/>
              <a:t>16.22 </a:t>
            </a:r>
            <a:r>
              <a:rPr lang="en-US" sz="1800" dirty="0" err="1"/>
              <a:t>TeraFLOPS</a:t>
            </a:r>
            <a:r>
              <a:rPr lang="en-US" sz="1800" dirty="0"/>
              <a:t> </a:t>
            </a:r>
          </a:p>
          <a:p>
            <a:pPr marL="0" indent="0">
              <a:buNone/>
            </a:pPr>
            <a:endParaRPr lang="en-US" sz="2000" dirty="0"/>
          </a:p>
          <a:p>
            <a:endParaRPr lang="en-US" sz="2000" dirty="0"/>
          </a:p>
        </p:txBody>
      </p:sp>
      <p:sp>
        <p:nvSpPr>
          <p:cNvPr id="4" name="Slide Number Placeholder 3">
            <a:extLst>
              <a:ext uri="{FF2B5EF4-FFF2-40B4-BE49-F238E27FC236}">
                <a16:creationId xmlns:a16="http://schemas.microsoft.com/office/drawing/2014/main" id="{E9EF980F-1198-E763-8C50-2CE3D40767B7}"/>
              </a:ext>
            </a:extLst>
          </p:cNvPr>
          <p:cNvSpPr>
            <a:spLocks noGrp="1"/>
          </p:cNvSpPr>
          <p:nvPr>
            <p:ph type="sldNum" sz="quarter" idx="12"/>
          </p:nvPr>
        </p:nvSpPr>
        <p:spPr/>
        <p:txBody>
          <a:bodyPr/>
          <a:lstStyle/>
          <a:p>
            <a:fld id="{993221B0-C4CD-1546-9E62-A4249094014D}" type="slidenum">
              <a:rPr lang="en-GB" smtClean="0"/>
              <a:pPr/>
              <a:t>25</a:t>
            </a:fld>
            <a:endParaRPr lang="en-GB" dirty="0"/>
          </a:p>
        </p:txBody>
      </p:sp>
      <p:pic>
        <p:nvPicPr>
          <p:cNvPr id="5" name="Picture 4">
            <a:extLst>
              <a:ext uri="{FF2B5EF4-FFF2-40B4-BE49-F238E27FC236}">
                <a16:creationId xmlns:a16="http://schemas.microsoft.com/office/drawing/2014/main" id="{75E7B34A-958C-B148-ACE9-D5871146D61E}"/>
              </a:ext>
            </a:extLst>
          </p:cNvPr>
          <p:cNvPicPr>
            <a:picLocks noChangeAspect="1"/>
          </p:cNvPicPr>
          <p:nvPr/>
        </p:nvPicPr>
        <p:blipFill>
          <a:blip r:embed="rId3"/>
          <a:stretch>
            <a:fillRect/>
          </a:stretch>
        </p:blipFill>
        <p:spPr>
          <a:xfrm>
            <a:off x="5822732" y="-3285"/>
            <a:ext cx="3333256" cy="4537040"/>
          </a:xfrm>
          <a:prstGeom prst="rect">
            <a:avLst/>
          </a:prstGeom>
        </p:spPr>
      </p:pic>
    </p:spTree>
    <p:extLst>
      <p:ext uri="{BB962C8B-B14F-4D97-AF65-F5344CB8AC3E}">
        <p14:creationId xmlns:p14="http://schemas.microsoft.com/office/powerpoint/2010/main" val="1894893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967A-5594-4F01-BC79-702059EA4ED2}"/>
              </a:ext>
            </a:extLst>
          </p:cNvPr>
          <p:cNvSpPr>
            <a:spLocks noGrp="1"/>
          </p:cNvSpPr>
          <p:nvPr>
            <p:ph type="title"/>
          </p:nvPr>
        </p:nvSpPr>
        <p:spPr/>
        <p:txBody>
          <a:bodyPr/>
          <a:lstStyle/>
          <a:p>
            <a:r>
              <a:rPr lang="en-GB" dirty="0"/>
              <a:t>Recap 1</a:t>
            </a:r>
          </a:p>
        </p:txBody>
      </p:sp>
      <p:sp>
        <p:nvSpPr>
          <p:cNvPr id="3" name="Text Placeholder 2">
            <a:extLst>
              <a:ext uri="{FF2B5EF4-FFF2-40B4-BE49-F238E27FC236}">
                <a16:creationId xmlns:a16="http://schemas.microsoft.com/office/drawing/2014/main" id="{2AB7CB8F-7665-4EBD-92D2-F579D9DEF758}"/>
              </a:ext>
            </a:extLst>
          </p:cNvPr>
          <p:cNvSpPr>
            <a:spLocks noGrp="1"/>
          </p:cNvSpPr>
          <p:nvPr>
            <p:ph type="body" sz="quarter" idx="14"/>
          </p:nvPr>
        </p:nvSpPr>
        <p:spPr>
          <a:xfrm>
            <a:off x="1169989" y="1077746"/>
            <a:ext cx="4297261" cy="3437994"/>
          </a:xfrm>
        </p:spPr>
        <p:txBody>
          <a:bodyPr/>
          <a:lstStyle/>
          <a:p>
            <a:r>
              <a:rPr lang="en-GB" sz="1800" b="1" dirty="0"/>
              <a:t>Edge function </a:t>
            </a:r>
            <a:r>
              <a:rPr lang="en-GB" sz="1800" dirty="0"/>
              <a:t>tells on which </a:t>
            </a:r>
            <a:r>
              <a:rPr lang="en-GB" sz="1800" b="1" dirty="0"/>
              <a:t>side</a:t>
            </a:r>
            <a:r>
              <a:rPr lang="en-GB" sz="1800" dirty="0"/>
              <a:t> of a line a </a:t>
            </a:r>
            <a:r>
              <a:rPr lang="en-GB" sz="1800" b="1" dirty="0"/>
              <a:t>point</a:t>
            </a:r>
            <a:r>
              <a:rPr lang="en-GB" sz="1800" dirty="0"/>
              <a:t> lies</a:t>
            </a:r>
          </a:p>
          <a:p>
            <a:r>
              <a:rPr lang="en-GB" sz="1800" dirty="0"/>
              <a:t>Calculated using </a:t>
            </a:r>
            <a:r>
              <a:rPr lang="en-GB" sz="1800" b="1" dirty="0"/>
              <a:t>matrix determinant </a:t>
            </a:r>
            <a:r>
              <a:rPr lang="en-GB" sz="1800" dirty="0"/>
              <a:t>(cross product), which returns the </a:t>
            </a:r>
            <a:r>
              <a:rPr lang="en-GB" sz="1800" b="1" dirty="0"/>
              <a:t>signed area of the parallelogram</a:t>
            </a:r>
          </a:p>
          <a:p>
            <a:r>
              <a:rPr lang="en-GB" sz="1800" dirty="0"/>
              <a:t>We compute the edge function </a:t>
            </a:r>
            <a:r>
              <a:rPr lang="en-GB" sz="1800" b="1" dirty="0"/>
              <a:t>for each edge</a:t>
            </a:r>
          </a:p>
          <a:p>
            <a:r>
              <a:rPr lang="en-GB" sz="1800" dirty="0"/>
              <a:t>If </a:t>
            </a:r>
            <a:r>
              <a:rPr lang="en-GB" sz="1800" b="1" dirty="0"/>
              <a:t>all positive </a:t>
            </a:r>
            <a:r>
              <a:rPr lang="en-GB" sz="1800" dirty="0"/>
              <a:t>then the point is </a:t>
            </a:r>
            <a:r>
              <a:rPr lang="en-GB" sz="1800" b="1" dirty="0"/>
              <a:t>inside</a:t>
            </a:r>
            <a:r>
              <a:rPr lang="en-GB" sz="1800" dirty="0"/>
              <a:t> the </a:t>
            </a:r>
            <a:r>
              <a:rPr lang="en-GB" sz="1800" b="1" dirty="0"/>
              <a:t>triangle</a:t>
            </a:r>
          </a:p>
          <a:p>
            <a:r>
              <a:rPr lang="en-GB" sz="1800" dirty="0"/>
              <a:t>Did you try with counter clockwise triangles? </a:t>
            </a:r>
          </a:p>
          <a:p>
            <a:endParaRPr lang="en-GB" sz="1800" i="1" dirty="0"/>
          </a:p>
        </p:txBody>
      </p:sp>
      <p:sp>
        <p:nvSpPr>
          <p:cNvPr id="4" name="Slide Number Placeholder 3">
            <a:extLst>
              <a:ext uri="{FF2B5EF4-FFF2-40B4-BE49-F238E27FC236}">
                <a16:creationId xmlns:a16="http://schemas.microsoft.com/office/drawing/2014/main" id="{2C0D83C1-9200-4C6E-B54F-36F6CB0B5AA0}"/>
              </a:ext>
            </a:extLst>
          </p:cNvPr>
          <p:cNvSpPr>
            <a:spLocks noGrp="1"/>
          </p:cNvSpPr>
          <p:nvPr>
            <p:ph type="sldNum" sz="quarter" idx="12"/>
          </p:nvPr>
        </p:nvSpPr>
        <p:spPr/>
        <p:txBody>
          <a:bodyPr/>
          <a:lstStyle/>
          <a:p>
            <a:fld id="{993221B0-C4CD-1546-9E62-A4249094014D}" type="slidenum">
              <a:rPr lang="en-GB" smtClean="0"/>
              <a:pPr/>
              <a:t>3</a:t>
            </a:fld>
            <a:endParaRPr lang="en-GB" dirty="0"/>
          </a:p>
        </p:txBody>
      </p:sp>
      <p:pic>
        <p:nvPicPr>
          <p:cNvPr id="7170" name="Picture 2" descr="Figure 1. A Triangle Can be F o r me d by Combination of Edges">
            <a:extLst>
              <a:ext uri="{FF2B5EF4-FFF2-40B4-BE49-F238E27FC236}">
                <a16:creationId xmlns:a16="http://schemas.microsoft.com/office/drawing/2014/main" id="{96877442-0EF2-4673-88AD-7D841F56C3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79483" y="-18860"/>
            <a:ext cx="3064517" cy="228208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D09DC15-335F-4241-AC9B-43BE0D3F1F3A}"/>
              </a:ext>
            </a:extLst>
          </p:cNvPr>
          <p:cNvPicPr>
            <a:picLocks noChangeAspect="1"/>
          </p:cNvPicPr>
          <p:nvPr/>
        </p:nvPicPr>
        <p:blipFill rotWithShape="1">
          <a:blip r:embed="rId3"/>
          <a:srcRect l="17231" t="18087" r="29070" b="36928"/>
          <a:stretch/>
        </p:blipFill>
        <p:spPr>
          <a:xfrm>
            <a:off x="7185939" y="2263226"/>
            <a:ext cx="1958061" cy="2243291"/>
          </a:xfrm>
          <a:prstGeom prst="rect">
            <a:avLst/>
          </a:prstGeom>
        </p:spPr>
      </p:pic>
      <p:pic>
        <p:nvPicPr>
          <p:cNvPr id="9" name="Picture 8" descr="Icon&#10;&#10;Description automatically generated">
            <a:extLst>
              <a:ext uri="{FF2B5EF4-FFF2-40B4-BE49-F238E27FC236}">
                <a16:creationId xmlns:a16="http://schemas.microsoft.com/office/drawing/2014/main" id="{E569DEB8-3B07-4F40-9969-D72FE015404B}"/>
              </a:ext>
            </a:extLst>
          </p:cNvPr>
          <p:cNvPicPr>
            <a:picLocks noChangeAspect="1"/>
          </p:cNvPicPr>
          <p:nvPr/>
        </p:nvPicPr>
        <p:blipFill>
          <a:blip r:embed="rId4"/>
          <a:stretch>
            <a:fillRect/>
          </a:stretch>
        </p:blipFill>
        <p:spPr>
          <a:xfrm>
            <a:off x="5516243" y="2725813"/>
            <a:ext cx="1669696" cy="1769479"/>
          </a:xfrm>
          <a:prstGeom prst="rect">
            <a:avLst/>
          </a:prstGeom>
        </p:spPr>
      </p:pic>
    </p:spTree>
    <p:extLst>
      <p:ext uri="{BB962C8B-B14F-4D97-AF65-F5344CB8AC3E}">
        <p14:creationId xmlns:p14="http://schemas.microsoft.com/office/powerpoint/2010/main" val="1256664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967A-5594-4F01-BC79-702059EA4ED2}"/>
              </a:ext>
            </a:extLst>
          </p:cNvPr>
          <p:cNvSpPr>
            <a:spLocks noGrp="1"/>
          </p:cNvSpPr>
          <p:nvPr>
            <p:ph type="title"/>
          </p:nvPr>
        </p:nvSpPr>
        <p:spPr/>
        <p:txBody>
          <a:bodyPr/>
          <a:lstStyle/>
          <a:p>
            <a:r>
              <a:rPr lang="en-GB" dirty="0"/>
              <a:t>Recap 2</a:t>
            </a:r>
          </a:p>
        </p:txBody>
      </p:sp>
      <p:sp>
        <p:nvSpPr>
          <p:cNvPr id="3" name="Text Placeholder 2">
            <a:extLst>
              <a:ext uri="{FF2B5EF4-FFF2-40B4-BE49-F238E27FC236}">
                <a16:creationId xmlns:a16="http://schemas.microsoft.com/office/drawing/2014/main" id="{2AB7CB8F-7665-4EBD-92D2-F579D9DEF758}"/>
              </a:ext>
            </a:extLst>
          </p:cNvPr>
          <p:cNvSpPr>
            <a:spLocks noGrp="1"/>
          </p:cNvSpPr>
          <p:nvPr>
            <p:ph type="body" sz="quarter" idx="14"/>
          </p:nvPr>
        </p:nvSpPr>
        <p:spPr>
          <a:xfrm>
            <a:off x="1169989" y="1077746"/>
            <a:ext cx="4794944" cy="3437994"/>
          </a:xfrm>
        </p:spPr>
        <p:txBody>
          <a:bodyPr/>
          <a:lstStyle/>
          <a:p>
            <a:r>
              <a:rPr lang="en-GB" sz="1800" b="1" dirty="0"/>
              <a:t>Vertex</a:t>
            </a:r>
            <a:r>
              <a:rPr lang="en-GB" sz="1800" dirty="0"/>
              <a:t> </a:t>
            </a:r>
            <a:r>
              <a:rPr lang="en-GB" sz="1800" b="1" dirty="0"/>
              <a:t>attributes</a:t>
            </a:r>
            <a:r>
              <a:rPr lang="en-GB" sz="1800" dirty="0"/>
              <a:t> describe position and other </a:t>
            </a:r>
            <a:r>
              <a:rPr lang="en-GB" sz="1800" b="1" dirty="0"/>
              <a:t>surface parameters</a:t>
            </a:r>
          </a:p>
          <a:p>
            <a:r>
              <a:rPr lang="en-GB" sz="1800" dirty="0"/>
              <a:t>We can map </a:t>
            </a:r>
            <a:r>
              <a:rPr lang="en-GB" sz="1800" b="1" dirty="0"/>
              <a:t>textures</a:t>
            </a:r>
            <a:r>
              <a:rPr lang="en-GB" sz="1800" dirty="0"/>
              <a:t> to surfaces</a:t>
            </a:r>
          </a:p>
          <a:p>
            <a:r>
              <a:rPr lang="en-GB" sz="1800" dirty="0"/>
              <a:t>When rasterizing a surface we </a:t>
            </a:r>
            <a:r>
              <a:rPr lang="en-GB" sz="1800" b="1" dirty="0"/>
              <a:t>interpolate the vertex attributes</a:t>
            </a:r>
          </a:p>
          <a:p>
            <a:r>
              <a:rPr lang="en-GB" sz="1800" dirty="0"/>
              <a:t>We can do this with barycentric coordinates</a:t>
            </a:r>
          </a:p>
          <a:p>
            <a:r>
              <a:rPr lang="en-GB" sz="1800" b="1" dirty="0"/>
              <a:t>Barycentric coordinates </a:t>
            </a:r>
            <a:r>
              <a:rPr lang="en-GB" sz="1800" dirty="0"/>
              <a:t>⚖️ </a:t>
            </a:r>
            <a:r>
              <a:rPr lang="en-GB" sz="1800" b="1" dirty="0"/>
              <a:t>weights</a:t>
            </a:r>
            <a:r>
              <a:rPr lang="en-GB" sz="1800" dirty="0"/>
              <a:t> </a:t>
            </a:r>
          </a:p>
          <a:p>
            <a:pPr lvl="1"/>
            <a:r>
              <a:rPr lang="en-GB" sz="1800" dirty="0"/>
              <a:t>how </a:t>
            </a:r>
            <a:r>
              <a:rPr lang="en-GB" sz="1800" b="1" dirty="0"/>
              <a:t>close</a:t>
            </a:r>
            <a:r>
              <a:rPr lang="en-GB" sz="1800" dirty="0"/>
              <a:t> we are to a vertex</a:t>
            </a:r>
          </a:p>
          <a:p>
            <a:pPr lvl="1"/>
            <a:r>
              <a:rPr lang="en-GB" sz="1800" dirty="0"/>
              <a:t>how much a that vertex </a:t>
            </a:r>
            <a:r>
              <a:rPr lang="en-GB" sz="1800" b="1" dirty="0"/>
              <a:t>contributes</a:t>
            </a:r>
          </a:p>
        </p:txBody>
      </p:sp>
      <p:sp>
        <p:nvSpPr>
          <p:cNvPr id="4" name="Slide Number Placeholder 3">
            <a:extLst>
              <a:ext uri="{FF2B5EF4-FFF2-40B4-BE49-F238E27FC236}">
                <a16:creationId xmlns:a16="http://schemas.microsoft.com/office/drawing/2014/main" id="{2C0D83C1-9200-4C6E-B54F-36F6CB0B5AA0}"/>
              </a:ext>
            </a:extLst>
          </p:cNvPr>
          <p:cNvSpPr>
            <a:spLocks noGrp="1"/>
          </p:cNvSpPr>
          <p:nvPr>
            <p:ph type="sldNum" sz="quarter" idx="12"/>
          </p:nvPr>
        </p:nvSpPr>
        <p:spPr/>
        <p:txBody>
          <a:bodyPr/>
          <a:lstStyle/>
          <a:p>
            <a:fld id="{993221B0-C4CD-1546-9E62-A4249094014D}" type="slidenum">
              <a:rPr lang="en-GB" smtClean="0"/>
              <a:pPr/>
              <a:t>4</a:t>
            </a:fld>
            <a:endParaRPr lang="en-GB" dirty="0"/>
          </a:p>
        </p:txBody>
      </p:sp>
      <p:pic>
        <p:nvPicPr>
          <p:cNvPr id="6" name="Picture 5" descr="A person smiling for the camera&#10;&#10;Description automatically generated with medium confidence">
            <a:extLst>
              <a:ext uri="{FF2B5EF4-FFF2-40B4-BE49-F238E27FC236}">
                <a16:creationId xmlns:a16="http://schemas.microsoft.com/office/drawing/2014/main" id="{3961EA1D-9E5D-4492-8FBA-D048926A0496}"/>
              </a:ext>
            </a:extLst>
          </p:cNvPr>
          <p:cNvPicPr>
            <a:picLocks noChangeAspect="1"/>
          </p:cNvPicPr>
          <p:nvPr/>
        </p:nvPicPr>
        <p:blipFill>
          <a:blip r:embed="rId2"/>
          <a:stretch>
            <a:fillRect/>
          </a:stretch>
        </p:blipFill>
        <p:spPr>
          <a:xfrm>
            <a:off x="6730582" y="0"/>
            <a:ext cx="2413417" cy="2557645"/>
          </a:xfrm>
          <a:prstGeom prst="rect">
            <a:avLst/>
          </a:prstGeom>
        </p:spPr>
      </p:pic>
      <p:pic>
        <p:nvPicPr>
          <p:cNvPr id="5" name="Picture 4" descr="A graph of a triangle with colored triangles&#10;&#10;Description automatically generated">
            <a:extLst>
              <a:ext uri="{FF2B5EF4-FFF2-40B4-BE49-F238E27FC236}">
                <a16:creationId xmlns:a16="http://schemas.microsoft.com/office/drawing/2014/main" id="{CFAF655C-7F24-1E65-5C3A-413CB8B3E566}"/>
              </a:ext>
            </a:extLst>
          </p:cNvPr>
          <p:cNvPicPr>
            <a:picLocks noChangeAspect="1"/>
          </p:cNvPicPr>
          <p:nvPr/>
        </p:nvPicPr>
        <p:blipFill>
          <a:blip r:embed="rId3"/>
          <a:stretch>
            <a:fillRect/>
          </a:stretch>
        </p:blipFill>
        <p:spPr>
          <a:xfrm>
            <a:off x="6730582" y="2120963"/>
            <a:ext cx="2413417" cy="2413417"/>
          </a:xfrm>
          <a:prstGeom prst="rect">
            <a:avLst/>
          </a:prstGeom>
        </p:spPr>
      </p:pic>
    </p:spTree>
    <p:extLst>
      <p:ext uri="{BB962C8B-B14F-4D97-AF65-F5344CB8AC3E}">
        <p14:creationId xmlns:p14="http://schemas.microsoft.com/office/powerpoint/2010/main" val="372572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967A-5594-4F01-BC79-702059EA4ED2}"/>
              </a:ext>
            </a:extLst>
          </p:cNvPr>
          <p:cNvSpPr>
            <a:spLocks noGrp="1"/>
          </p:cNvSpPr>
          <p:nvPr>
            <p:ph type="title"/>
          </p:nvPr>
        </p:nvSpPr>
        <p:spPr/>
        <p:txBody>
          <a:bodyPr/>
          <a:lstStyle/>
          <a:p>
            <a:r>
              <a:rPr lang="en-GB" dirty="0"/>
              <a:t>Recap 3</a:t>
            </a:r>
          </a:p>
        </p:txBody>
      </p:sp>
      <p:sp>
        <p:nvSpPr>
          <p:cNvPr id="3" name="Text Placeholder 2">
            <a:extLst>
              <a:ext uri="{FF2B5EF4-FFF2-40B4-BE49-F238E27FC236}">
                <a16:creationId xmlns:a16="http://schemas.microsoft.com/office/drawing/2014/main" id="{2AB7CB8F-7665-4EBD-92D2-F579D9DEF758}"/>
              </a:ext>
            </a:extLst>
          </p:cNvPr>
          <p:cNvSpPr>
            <a:spLocks noGrp="1"/>
          </p:cNvSpPr>
          <p:nvPr>
            <p:ph type="body" sz="quarter" idx="14"/>
          </p:nvPr>
        </p:nvSpPr>
        <p:spPr>
          <a:xfrm>
            <a:off x="1169989" y="1077746"/>
            <a:ext cx="4794944" cy="3437994"/>
          </a:xfrm>
        </p:spPr>
        <p:txBody>
          <a:bodyPr/>
          <a:lstStyle/>
          <a:p>
            <a:r>
              <a:rPr lang="en-GB" sz="1800" b="1" dirty="0"/>
              <a:t>3D Transformations </a:t>
            </a:r>
            <a:r>
              <a:rPr lang="en-GB" sz="1800" dirty="0"/>
              <a:t>= </a:t>
            </a:r>
            <a:r>
              <a:rPr lang="en-GB" sz="1800" b="1" dirty="0"/>
              <a:t>Matrices</a:t>
            </a:r>
            <a:r>
              <a:rPr lang="en-GB" sz="1800" dirty="0"/>
              <a:t> * </a:t>
            </a:r>
            <a:r>
              <a:rPr lang="en-GB" sz="1800" b="1" dirty="0"/>
              <a:t>Vectors</a:t>
            </a:r>
          </a:p>
          <a:p>
            <a:r>
              <a:rPr lang="en-GB" sz="1800" b="1" dirty="0"/>
              <a:t>Concatenating</a:t>
            </a:r>
            <a:r>
              <a:rPr lang="en-GB" sz="1800" dirty="0"/>
              <a:t> transformations</a:t>
            </a:r>
          </a:p>
          <a:p>
            <a:r>
              <a:rPr lang="en-GB" sz="1800" b="1" dirty="0"/>
              <a:t>Model * View * Projection </a:t>
            </a:r>
            <a:r>
              <a:rPr lang="en-GB" sz="1800" dirty="0"/>
              <a:t>to transform </a:t>
            </a:r>
            <a:r>
              <a:rPr lang="en-GB" sz="1800" b="1" dirty="0"/>
              <a:t>from 3D to 2D</a:t>
            </a:r>
          </a:p>
          <a:p>
            <a:r>
              <a:rPr lang="en-GB" sz="1800" b="1" dirty="0"/>
              <a:t>Perspective correction </a:t>
            </a:r>
            <a:r>
              <a:rPr lang="en-GB" sz="1800" dirty="0"/>
              <a:t>to interpolate while taking depth into account</a:t>
            </a:r>
          </a:p>
          <a:p>
            <a:endParaRPr lang="en-GB" sz="1800" dirty="0"/>
          </a:p>
        </p:txBody>
      </p:sp>
      <p:sp>
        <p:nvSpPr>
          <p:cNvPr id="4" name="Slide Number Placeholder 3">
            <a:extLst>
              <a:ext uri="{FF2B5EF4-FFF2-40B4-BE49-F238E27FC236}">
                <a16:creationId xmlns:a16="http://schemas.microsoft.com/office/drawing/2014/main" id="{2C0D83C1-9200-4C6E-B54F-36F6CB0B5AA0}"/>
              </a:ext>
            </a:extLst>
          </p:cNvPr>
          <p:cNvSpPr>
            <a:spLocks noGrp="1"/>
          </p:cNvSpPr>
          <p:nvPr>
            <p:ph type="sldNum" sz="quarter" idx="12"/>
          </p:nvPr>
        </p:nvSpPr>
        <p:spPr/>
        <p:txBody>
          <a:bodyPr/>
          <a:lstStyle/>
          <a:p>
            <a:fld id="{993221B0-C4CD-1546-9E62-A4249094014D}" type="slidenum">
              <a:rPr lang="en-GB" smtClean="0"/>
              <a:pPr/>
              <a:t>5</a:t>
            </a:fld>
            <a:endParaRPr lang="en-GB" dirty="0"/>
          </a:p>
        </p:txBody>
      </p:sp>
      <p:pic>
        <p:nvPicPr>
          <p:cNvPr id="6" name="FFrl5QKXT3">
            <a:hlinkClick r:id="" action="ppaction://media"/>
            <a:extLst>
              <a:ext uri="{FF2B5EF4-FFF2-40B4-BE49-F238E27FC236}">
                <a16:creationId xmlns:a16="http://schemas.microsoft.com/office/drawing/2014/main" id="{943F1B4F-4B5C-4C2D-92BA-F028C1C660E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603167" y="-91490"/>
            <a:ext cx="2540833" cy="2692676"/>
          </a:xfrm>
          <a:prstGeom prst="rect">
            <a:avLst/>
          </a:prstGeom>
        </p:spPr>
      </p:pic>
      <p:sp>
        <p:nvSpPr>
          <p:cNvPr id="9" name="TextBox 8">
            <a:extLst>
              <a:ext uri="{FF2B5EF4-FFF2-40B4-BE49-F238E27FC236}">
                <a16:creationId xmlns:a16="http://schemas.microsoft.com/office/drawing/2014/main" id="{20DC1A82-EA10-453C-8AEA-405EA992A91C}"/>
              </a:ext>
            </a:extLst>
          </p:cNvPr>
          <p:cNvSpPr txBox="1"/>
          <p:nvPr/>
        </p:nvSpPr>
        <p:spPr>
          <a:xfrm>
            <a:off x="5913868" y="4275057"/>
            <a:ext cx="2985878" cy="369332"/>
          </a:xfrm>
          <a:prstGeom prst="rect">
            <a:avLst/>
          </a:prstGeom>
          <a:noFill/>
        </p:spPr>
        <p:txBody>
          <a:bodyPr wrap="square">
            <a:spAutoFit/>
          </a:bodyPr>
          <a:lstStyle/>
          <a:p>
            <a:r>
              <a:rPr lang="en-NL" sz="900" dirty="0"/>
              <a:t>https://stackoverflow.com/questions/36573283/from-perspective-picture-to-orthographic-picture</a:t>
            </a:r>
          </a:p>
        </p:txBody>
      </p:sp>
      <p:pic>
        <p:nvPicPr>
          <p:cNvPr id="5" name="Picture 2">
            <a:extLst>
              <a:ext uri="{FF2B5EF4-FFF2-40B4-BE49-F238E27FC236}">
                <a16:creationId xmlns:a16="http://schemas.microsoft.com/office/drawing/2014/main" id="{FA617556-B524-C27A-4BE0-55CFFFFBFB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51565" y="2710875"/>
            <a:ext cx="3474307" cy="1674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20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E97C5-3BE2-4576-BB26-E88643430D02}"/>
              </a:ext>
            </a:extLst>
          </p:cNvPr>
          <p:cNvSpPr>
            <a:spLocks noGrp="1"/>
          </p:cNvSpPr>
          <p:nvPr>
            <p:ph type="title"/>
          </p:nvPr>
        </p:nvSpPr>
        <p:spPr/>
        <p:txBody>
          <a:bodyPr/>
          <a:lstStyle/>
          <a:p>
            <a:r>
              <a:rPr lang="en-GB" dirty="0"/>
              <a:t>Recap 4</a:t>
            </a:r>
          </a:p>
        </p:txBody>
      </p:sp>
      <p:sp>
        <p:nvSpPr>
          <p:cNvPr id="3" name="Text Placeholder 2">
            <a:extLst>
              <a:ext uri="{FF2B5EF4-FFF2-40B4-BE49-F238E27FC236}">
                <a16:creationId xmlns:a16="http://schemas.microsoft.com/office/drawing/2014/main" id="{A03B2405-FCED-4601-8292-FCAF6F9A2B03}"/>
              </a:ext>
            </a:extLst>
          </p:cNvPr>
          <p:cNvSpPr>
            <a:spLocks noGrp="1"/>
          </p:cNvSpPr>
          <p:nvPr>
            <p:ph type="body" sz="quarter" idx="14"/>
          </p:nvPr>
        </p:nvSpPr>
        <p:spPr>
          <a:xfrm>
            <a:off x="1169988" y="1077746"/>
            <a:ext cx="5313258" cy="3437994"/>
          </a:xfrm>
        </p:spPr>
        <p:txBody>
          <a:bodyPr/>
          <a:lstStyle/>
          <a:p>
            <a:r>
              <a:rPr lang="en-GB" sz="2000" b="1" dirty="0"/>
              <a:t>Clipping</a:t>
            </a:r>
            <a:r>
              <a:rPr lang="en-GB" sz="2000" dirty="0"/>
              <a:t>: </a:t>
            </a:r>
            <a:r>
              <a:rPr lang="en-US" sz="2000" dirty="0"/>
              <a:t>✂️</a:t>
            </a:r>
            <a:r>
              <a:rPr lang="en-GB" sz="2000" dirty="0"/>
              <a:t> triangles partially outside the view volume</a:t>
            </a:r>
          </a:p>
          <a:p>
            <a:r>
              <a:rPr lang="en-GB" sz="2000" b="1" dirty="0"/>
              <a:t>Culling</a:t>
            </a:r>
            <a:r>
              <a:rPr lang="en-GB" sz="2000" dirty="0"/>
              <a:t>: </a:t>
            </a:r>
            <a:r>
              <a:rPr lang="en-US" sz="2000" dirty="0"/>
              <a:t>🗑️</a:t>
            </a:r>
            <a:r>
              <a:rPr lang="en-GB" sz="2000" dirty="0"/>
              <a:t>discarding triangles based on the direction they are facing</a:t>
            </a:r>
          </a:p>
          <a:p>
            <a:r>
              <a:rPr lang="en-GB" sz="2000" dirty="0"/>
              <a:t>Loading a model (</a:t>
            </a:r>
            <a:r>
              <a:rPr lang="en-GB" sz="2000" b="1" dirty="0"/>
              <a:t>GLTF</a:t>
            </a:r>
            <a:r>
              <a:rPr lang="en-GB" sz="2000" dirty="0"/>
              <a:t>)</a:t>
            </a:r>
          </a:p>
          <a:p>
            <a:r>
              <a:rPr lang="en-GB" sz="2000" dirty="0"/>
              <a:t>Transforming and using </a:t>
            </a:r>
            <a:r>
              <a:rPr lang="en-GB" sz="2000" dirty="0" err="1"/>
              <a:t>Normals</a:t>
            </a:r>
            <a:endParaRPr lang="en-GB" sz="2000" dirty="0"/>
          </a:p>
          <a:p>
            <a:r>
              <a:rPr lang="en-GB" sz="2000" b="1" dirty="0"/>
              <a:t>Simple shading</a:t>
            </a:r>
            <a:r>
              <a:rPr lang="en-GB" sz="2000" dirty="0"/>
              <a:t>: Normal dot light direction + ambient</a:t>
            </a:r>
          </a:p>
        </p:txBody>
      </p:sp>
      <p:sp>
        <p:nvSpPr>
          <p:cNvPr id="4" name="Slide Number Placeholder 3">
            <a:extLst>
              <a:ext uri="{FF2B5EF4-FFF2-40B4-BE49-F238E27FC236}">
                <a16:creationId xmlns:a16="http://schemas.microsoft.com/office/drawing/2014/main" id="{FAE774C8-BDDF-4662-8BFC-7C480C9B0453}"/>
              </a:ext>
            </a:extLst>
          </p:cNvPr>
          <p:cNvSpPr>
            <a:spLocks noGrp="1"/>
          </p:cNvSpPr>
          <p:nvPr>
            <p:ph type="sldNum" sz="quarter" idx="12"/>
          </p:nvPr>
        </p:nvSpPr>
        <p:spPr/>
        <p:txBody>
          <a:bodyPr/>
          <a:lstStyle/>
          <a:p>
            <a:fld id="{993221B0-C4CD-1546-9E62-A4249094014D}" type="slidenum">
              <a:rPr lang="en-GB" smtClean="0"/>
              <a:pPr/>
              <a:t>6</a:t>
            </a:fld>
            <a:endParaRPr lang="en-GB"/>
          </a:p>
        </p:txBody>
      </p:sp>
      <p:pic>
        <p:nvPicPr>
          <p:cNvPr id="5" name="f098Vcp43W">
            <a:hlinkClick r:id="" action="ppaction://media"/>
            <a:extLst>
              <a:ext uri="{FF2B5EF4-FFF2-40B4-BE49-F238E27FC236}">
                <a16:creationId xmlns:a16="http://schemas.microsoft.com/office/drawing/2014/main" id="{F1A8ADC4-E12E-4FE3-BC5E-E37823C2A01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48818" y="18198"/>
            <a:ext cx="2411401" cy="2411401"/>
          </a:xfrm>
          <a:prstGeom prst="rect">
            <a:avLst/>
          </a:prstGeom>
        </p:spPr>
      </p:pic>
      <p:pic>
        <p:nvPicPr>
          <p:cNvPr id="6" name="Picture 5" descr="A picture containing text, monitor, indoor, screen&#10;&#10;Description automatically generated">
            <a:extLst>
              <a:ext uri="{FF2B5EF4-FFF2-40B4-BE49-F238E27FC236}">
                <a16:creationId xmlns:a16="http://schemas.microsoft.com/office/drawing/2014/main" id="{2CFD3395-AE2D-4E49-BDB2-C1196FF37C4B}"/>
              </a:ext>
            </a:extLst>
          </p:cNvPr>
          <p:cNvPicPr>
            <a:picLocks noChangeAspect="1"/>
          </p:cNvPicPr>
          <p:nvPr/>
        </p:nvPicPr>
        <p:blipFill>
          <a:blip r:embed="rId5"/>
          <a:stretch>
            <a:fillRect/>
          </a:stretch>
        </p:blipFill>
        <p:spPr>
          <a:xfrm>
            <a:off x="6748818" y="2174717"/>
            <a:ext cx="2395182" cy="2538320"/>
          </a:xfrm>
          <a:prstGeom prst="rect">
            <a:avLst/>
          </a:prstGeom>
        </p:spPr>
      </p:pic>
    </p:spTree>
    <p:extLst>
      <p:ext uri="{BB962C8B-B14F-4D97-AF65-F5344CB8AC3E}">
        <p14:creationId xmlns:p14="http://schemas.microsoft.com/office/powerpoint/2010/main" val="1655944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61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with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Open GL Rendering pipeline</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Yellow boxes are fixed stages</a:t>
            </a:r>
          </a:p>
          <a:p>
            <a:r>
              <a:rPr lang="en-GB" dirty="0"/>
              <a:t>Blue boxes are programmable stages of the pipeline</a:t>
            </a:r>
          </a:p>
          <a:p>
            <a:pPr lvl="1"/>
            <a:r>
              <a:rPr lang="en-GB" dirty="0"/>
              <a:t>We can control what happens</a:t>
            </a:r>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7</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203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Vertex Specification</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The application sets up an ordered list of vertices: </a:t>
            </a:r>
          </a:p>
          <a:p>
            <a:pPr lvl="1"/>
            <a:r>
              <a:rPr lang="en-GB" dirty="0"/>
              <a:t>Vertex Buffer Object (VBO):</a:t>
            </a:r>
          </a:p>
          <a:p>
            <a:pPr lvl="2"/>
            <a:r>
              <a:rPr lang="en-GB" dirty="0"/>
              <a:t>Vertex data/attributes</a:t>
            </a:r>
          </a:p>
          <a:p>
            <a:pPr lvl="1"/>
            <a:r>
              <a:rPr lang="en-GB" dirty="0"/>
              <a:t>Vertex Attribute Object (VAO):</a:t>
            </a:r>
          </a:p>
          <a:p>
            <a:pPr lvl="2"/>
            <a:r>
              <a:rPr lang="en-GB" dirty="0"/>
              <a:t>References/Indices into VBO </a:t>
            </a:r>
          </a:p>
          <a:p>
            <a:pPr lvl="1"/>
            <a:endParaRPr lang="en-US" dirty="0"/>
          </a:p>
          <a:p>
            <a:pPr lvl="1"/>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8</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751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283A-7571-432F-B681-333F9FE21805}"/>
              </a:ext>
            </a:extLst>
          </p:cNvPr>
          <p:cNvSpPr>
            <a:spLocks noGrp="1"/>
          </p:cNvSpPr>
          <p:nvPr>
            <p:ph type="title"/>
          </p:nvPr>
        </p:nvSpPr>
        <p:spPr/>
        <p:txBody>
          <a:bodyPr/>
          <a:lstStyle/>
          <a:p>
            <a:r>
              <a:rPr lang="en-GB" dirty="0"/>
              <a:t>Vertex Processing</a:t>
            </a:r>
          </a:p>
        </p:txBody>
      </p:sp>
      <p:sp>
        <p:nvSpPr>
          <p:cNvPr id="3" name="Text Placeholder 2">
            <a:extLst>
              <a:ext uri="{FF2B5EF4-FFF2-40B4-BE49-F238E27FC236}">
                <a16:creationId xmlns:a16="http://schemas.microsoft.com/office/drawing/2014/main" id="{F2C9E358-778D-4643-977D-7411ABFC8D51}"/>
              </a:ext>
            </a:extLst>
          </p:cNvPr>
          <p:cNvSpPr>
            <a:spLocks noGrp="1"/>
          </p:cNvSpPr>
          <p:nvPr>
            <p:ph type="body" sz="quarter" idx="14"/>
          </p:nvPr>
        </p:nvSpPr>
        <p:spPr>
          <a:xfrm>
            <a:off x="1169987" y="1077746"/>
            <a:ext cx="6425854" cy="3437994"/>
          </a:xfrm>
        </p:spPr>
        <p:txBody>
          <a:bodyPr/>
          <a:lstStyle/>
          <a:p>
            <a:r>
              <a:rPr lang="en-GB" dirty="0"/>
              <a:t>Vertex shader:</a:t>
            </a:r>
          </a:p>
          <a:p>
            <a:pPr lvl="1"/>
            <a:r>
              <a:rPr lang="en-GB" dirty="0"/>
              <a:t>Vertex in, vertex out</a:t>
            </a:r>
          </a:p>
          <a:p>
            <a:pPr lvl="1"/>
            <a:r>
              <a:rPr lang="en-GB" dirty="0"/>
              <a:t>Define operations to apply on incoming vertices</a:t>
            </a:r>
          </a:p>
          <a:p>
            <a:pPr lvl="1"/>
            <a:r>
              <a:rPr lang="en-GB" dirty="0"/>
              <a:t>If no tessellation and geometry expected to return the vertex after projection</a:t>
            </a:r>
          </a:p>
          <a:p>
            <a:pPr lvl="1"/>
            <a:r>
              <a:rPr lang="en-GB" dirty="0"/>
              <a:t>Vertex * MVP happens here</a:t>
            </a:r>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6B85A4CF-EF96-4B7E-AC93-6C3D2A497B55}"/>
              </a:ext>
            </a:extLst>
          </p:cNvPr>
          <p:cNvSpPr>
            <a:spLocks noGrp="1"/>
          </p:cNvSpPr>
          <p:nvPr>
            <p:ph type="sldNum" sz="quarter" idx="12"/>
          </p:nvPr>
        </p:nvSpPr>
        <p:spPr/>
        <p:txBody>
          <a:bodyPr/>
          <a:lstStyle/>
          <a:p>
            <a:fld id="{993221B0-C4CD-1546-9E62-A4249094014D}" type="slidenum">
              <a:rPr lang="en-GB" smtClean="0"/>
              <a:pPr/>
              <a:t>9</a:t>
            </a:fld>
            <a:endParaRPr lang="en-GB"/>
          </a:p>
        </p:txBody>
      </p:sp>
      <p:sp>
        <p:nvSpPr>
          <p:cNvPr id="6" name="TextBox 5">
            <a:extLst>
              <a:ext uri="{FF2B5EF4-FFF2-40B4-BE49-F238E27FC236}">
                <a16:creationId xmlns:a16="http://schemas.microsoft.com/office/drawing/2014/main" id="{DCC5AB6D-CAF7-4B52-9594-A72FBD951A54}"/>
              </a:ext>
            </a:extLst>
          </p:cNvPr>
          <p:cNvSpPr txBox="1"/>
          <p:nvPr/>
        </p:nvSpPr>
        <p:spPr>
          <a:xfrm>
            <a:off x="1358484" y="4635669"/>
            <a:ext cx="4142906" cy="507831"/>
          </a:xfrm>
          <a:prstGeom prst="rect">
            <a:avLst/>
          </a:prstGeom>
          <a:noFill/>
        </p:spPr>
        <p:txBody>
          <a:bodyPr wrap="square">
            <a:spAutoFit/>
          </a:bodyPr>
          <a:lstStyle/>
          <a:p>
            <a:r>
              <a:rPr lang="en-GB" dirty="0"/>
              <a:t>https://www.khronos.org/opengl/wiki/Rendering_Pipeline_Overview</a:t>
            </a:r>
          </a:p>
        </p:txBody>
      </p:sp>
      <p:pic>
        <p:nvPicPr>
          <p:cNvPr id="1026" name="Picture 2" descr="Rendering Pipeline Flowchart">
            <a:extLst>
              <a:ext uri="{FF2B5EF4-FFF2-40B4-BE49-F238E27FC236}">
                <a16:creationId xmlns:a16="http://schemas.microsoft.com/office/drawing/2014/main" id="{F0EB34E8-3AC6-4DBD-B269-0122E6F029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841" y="996115"/>
            <a:ext cx="1548159" cy="3437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9668159"/>
      </p:ext>
    </p:extLst>
  </p:cSld>
  <p:clrMapOvr>
    <a:masterClrMapping/>
  </p:clrMapOvr>
</p:sld>
</file>

<file path=ppt/theme/theme1.xml><?xml version="1.0" encoding="utf-8"?>
<a:theme xmlns:a="http://schemas.openxmlformats.org/drawingml/2006/main" name="Office Theme">
  <a:themeElements>
    <a:clrScheme name="BU">
      <a:dk1>
        <a:srgbClr val="000000"/>
      </a:dk1>
      <a:lt1>
        <a:srgbClr val="FFFFFF"/>
      </a:lt1>
      <a:dk2>
        <a:srgbClr val="00416B"/>
      </a:dk2>
      <a:lt2>
        <a:srgbClr val="FFFFFF"/>
      </a:lt2>
      <a:accent1>
        <a:srgbClr val="EE7623"/>
      </a:accent1>
      <a:accent2>
        <a:srgbClr val="00416B"/>
      </a:accent2>
      <a:accent3>
        <a:srgbClr val="5B6670"/>
      </a:accent3>
      <a:accent4>
        <a:srgbClr val="3CB3E5"/>
      </a:accent4>
      <a:accent5>
        <a:srgbClr val="76BC20"/>
      </a:accent5>
      <a:accent6>
        <a:srgbClr val="F5AD7B"/>
      </a:accent6>
      <a:hlink>
        <a:srgbClr val="000000"/>
      </a:hlink>
      <a:folHlink>
        <a:srgbClr val="000000"/>
      </a:folHlink>
    </a:clrScheme>
    <a:fontScheme name="Breda University">
      <a:majorFont>
        <a:latin typeface="Open Sans Semibold"/>
        <a:ea typeface=""/>
        <a:cs typeface=""/>
      </a:majorFont>
      <a:minorFont>
        <a:latin typeface="Open Sans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oAutofit/>
      </a:bodyPr>
      <a:lstStyle>
        <a:defPPr algn="l">
          <a:defRPr/>
        </a:defPPr>
      </a:lstStyle>
    </a:txDef>
  </a:objectDefaults>
  <a:extraClrSchemeLst/>
  <a:extLst>
    <a:ext uri="{05A4C25C-085E-4340-85A3-A5531E510DB2}">
      <thm15:themeFamily xmlns:thm15="http://schemas.microsoft.com/office/thememl/2012/main" name="BUas PowerPoint Template.potx" id="{8C23885B-71E2-4BA8-B617-D053A5F6A1EE}" vid="{A1B00530-9B57-444D-AFC0-C7257D1DB9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0F8E137BD081B4484CA8EF64E94E54D" ma:contentTypeVersion="10" ma:contentTypeDescription="Create a new document." ma:contentTypeScope="" ma:versionID="db32c79d9fbdc4c821ae5ad5f227704d">
  <xsd:schema xmlns:xsd="http://www.w3.org/2001/XMLSchema" xmlns:xs="http://www.w3.org/2001/XMLSchema" xmlns:p="http://schemas.microsoft.com/office/2006/metadata/properties" xmlns:ns3="781c996c-ae17-4da0-a444-a870935b1107" xmlns:ns4="39dddd5c-da13-44ae-8331-9d4c5c63183a" targetNamespace="http://schemas.microsoft.com/office/2006/metadata/properties" ma:root="true" ma:fieldsID="bc728ce41bb7479349faaaba4cce56a4" ns3:_="" ns4:_="">
    <xsd:import namespace="781c996c-ae17-4da0-a444-a870935b1107"/>
    <xsd:import namespace="39dddd5c-da13-44ae-8331-9d4c5c63183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LengthInSecond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1c996c-ae17-4da0-a444-a870935b110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9dddd5c-da13-44ae-8331-9d4c5c63183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AE7737C-A0FD-445D-9555-1EEDE285A0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1c996c-ae17-4da0-a444-a870935b1107"/>
    <ds:schemaRef ds:uri="39dddd5c-da13-44ae-8331-9d4c5c63183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19A2B7-866C-469E-86A8-D85AC6BC445E}">
  <ds:schemaRefs>
    <ds:schemaRef ds:uri="http://schemas.microsoft.com/sharepoint/v3/contenttype/forms"/>
  </ds:schemaRefs>
</ds:datastoreItem>
</file>

<file path=customXml/itemProps3.xml><?xml version="1.0" encoding="utf-8"?>
<ds:datastoreItem xmlns:ds="http://schemas.openxmlformats.org/officeDocument/2006/customXml" ds:itemID="{C093E54B-E633-482D-8488-A7D0AD4BD787}">
  <ds:schemaRefs>
    <ds:schemaRef ds:uri="http://purl.org/dc/terms/"/>
    <ds:schemaRef ds:uri="http://purl.org/dc/elements/1.1/"/>
    <ds:schemaRef ds:uri="http://purl.org/dc/dcmitype/"/>
    <ds:schemaRef ds:uri="http://schemas.microsoft.com/office/2006/metadata/properties"/>
    <ds:schemaRef ds:uri="39dddd5c-da13-44ae-8331-9d4c5c63183a"/>
    <ds:schemaRef ds:uri="http://schemas.openxmlformats.org/package/2006/metadata/core-properties"/>
    <ds:schemaRef ds:uri="http://schemas.microsoft.com/office/2006/documentManagement/types"/>
    <ds:schemaRef ds:uri="http://schemas.microsoft.com/office/infopath/2007/PartnerControls"/>
    <ds:schemaRef ds:uri="781c996c-ae17-4da0-a444-a870935b1107"/>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1144</Words>
  <Application>Microsoft Office PowerPoint</Application>
  <PresentationFormat>On-screen Show (16:9)</PresentationFormat>
  <Paragraphs>186</Paragraphs>
  <Slides>25</Slides>
  <Notes>4</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Calibri</vt:lpstr>
      <vt:lpstr>Open Sans</vt:lpstr>
      <vt:lpstr>Open Sans SemiBold</vt:lpstr>
      <vt:lpstr>TPU-Body</vt:lpstr>
      <vt:lpstr>System Font Regular</vt:lpstr>
      <vt:lpstr>Cambria Math</vt:lpstr>
      <vt:lpstr>Open Sans Light</vt:lpstr>
      <vt:lpstr>Google Sans</vt:lpstr>
      <vt:lpstr>Office Theme</vt:lpstr>
      <vt:lpstr>Rusterizer Masterclass 05 Rendering Pipeline</vt:lpstr>
      <vt:lpstr>Agenda</vt:lpstr>
      <vt:lpstr>Recap 1</vt:lpstr>
      <vt:lpstr>Recap 2</vt:lpstr>
      <vt:lpstr>Recap 3</vt:lpstr>
      <vt:lpstr>Recap 4</vt:lpstr>
      <vt:lpstr>Open GL Rendering pipeline</vt:lpstr>
      <vt:lpstr>Vertex Specification</vt:lpstr>
      <vt:lpstr>Vertex Processing</vt:lpstr>
      <vt:lpstr>Vertex Processing</vt:lpstr>
      <vt:lpstr>Vertex post-processing</vt:lpstr>
      <vt:lpstr>Vertex Post processing</vt:lpstr>
      <vt:lpstr>Rasterization</vt:lpstr>
      <vt:lpstr>Fragment Processing</vt:lpstr>
      <vt:lpstr>Per-Sample Operations</vt:lpstr>
      <vt:lpstr>Pipeline comparison </vt:lpstr>
      <vt:lpstr>Thank you! 🦀</vt:lpstr>
      <vt:lpstr>Submission</vt:lpstr>
      <vt:lpstr>Resources</vt:lpstr>
      <vt:lpstr>A stop 🚏 in GPU Land</vt:lpstr>
      <vt:lpstr>RTX3080 (Ampere)</vt:lpstr>
      <vt:lpstr>Memory </vt:lpstr>
      <vt:lpstr>Chip</vt:lpstr>
      <vt:lpstr>GA104</vt:lpstr>
      <vt:lpstr>Streaming Multiprocessor</vt:lpstr>
    </vt:vector>
  </TitlesOfParts>
  <Manager/>
  <Company>NHTV</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1003161</dc:creator>
  <cp:keywords/>
  <dc:description/>
  <cp:lastModifiedBy>Quartesan, Luca</cp:lastModifiedBy>
  <cp:revision>36</cp:revision>
  <dcterms:created xsi:type="dcterms:W3CDTF">2018-08-24T12:42:56Z</dcterms:created>
  <dcterms:modified xsi:type="dcterms:W3CDTF">2023-11-17T10:29:31Z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0x01010080F8E137BD081B4484CA8EF64E94E54D</vt:lpwstr>
  </property>
</Properties>
</file>

<file path=docProps/thumbnail.jpeg>
</file>